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1"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entury Gothic" panose="020B050202020202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Ultra" panose="020B0604020202020204" charset="0"/>
      <p:regular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C5EFAF-16BA-414B-91F9-64DC8D628F8F}">
  <a:tblStyle styleId="{BEC5EFAF-16BA-414B-91F9-64DC8D628F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27" autoAdjust="0"/>
  </p:normalViewPr>
  <p:slideViewPr>
    <p:cSldViewPr snapToGrid="0">
      <p:cViewPr>
        <p:scale>
          <a:sx n="100" d="100"/>
          <a:sy n="100" d="100"/>
        </p:scale>
        <p:origin x="23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everyone, thank you for joining us today- we are Team 6 and my team is Jon, Jay, Viswa and Brandon. Today we’re focusing on crime in the city of Dallas, Texas.  </a:t>
            </a: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7f5bc26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7f5bc26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Narrowing in on just the violent crime we see the same trends, although these only represent about 5-10% of overall police incidents in the Dallas area. The month by month trending here mirrors 2017 much more closely, suggesting that the month to month changes reflect actual crime trends as opposed to adoption of a new coding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07f5bc26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07f5bc26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Each Division operates somewhat autonomously - each district  - defined as smallest police geography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fb097b571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fb097b571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Each Division operates somewhat autonomously - they each have their own mayor  - defined as smallest police geography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f8ac388f6_7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f8ac388f6_7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Each Division operates somewhat autonomously - they each have their own mayor  - defined as smallest police geography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07f5bc2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07f5bc2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f8ac388f6_7_4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f8ac388f6_7_4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f8ac388f6_7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f8ac388f6_7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asdfasdfasdf</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07f5bc26c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07f5bc26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Slice over time and shifting over the year</a:t>
            </a:r>
            <a:endParaRPr/>
          </a:p>
          <a:p>
            <a:pPr marL="0" lvl="0" indent="0" algn="l" rtl="0">
              <a:spcBef>
                <a:spcPts val="0"/>
              </a:spcBef>
              <a:spcAft>
                <a:spcPts val="0"/>
              </a:spcAft>
              <a:buNone/>
            </a:pPr>
            <a:r>
              <a:rPr lang="en-US"/>
              <a:t>Two distinct hot spots</a:t>
            </a:r>
            <a:endParaRPr/>
          </a:p>
          <a:p>
            <a:pPr marL="0" lvl="0" indent="0" algn="l" rtl="0">
              <a:spcBef>
                <a:spcPts val="0"/>
              </a:spcBef>
              <a:spcAft>
                <a:spcPts val="0"/>
              </a:spcAft>
              <a:buNone/>
            </a:pPr>
            <a:r>
              <a:rPr lang="en-US"/>
              <a:t>Dallas temps in the summer</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fb097b571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fb097b571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Fix x label - code fixed, retest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Remove y label - code fixed, retest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Remove x label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Rise and more crimes occur on the middle of the week.  Counter intuitive to more going on in the weekend when there is more free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fb097b571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fb097b571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Remove x and y labels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Transition from crimes and types of crimes to police.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f8ac388f6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f8ac388f6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how our presentation will be laid out- First we’ll set up the context, introduce our dataset as well as pose some questions that we want to answer at the outset. We then will look at spikes in crime by division and then identify trends in violent crime. Then we’ll look at rates of crimes, response time of the DPD- Dallas Police department. Towards the end, we’ll look at some victim demographics and present our conclusions and recommendations.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fb097b571_11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fb097b571_11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Fun fact: Northwest Dallas is home to the Dallas Cowboys Stadium and NHL Dallas Stars Stadium </a:t>
            </a:r>
            <a:endParaRPr/>
          </a:p>
          <a:p>
            <a:pPr marL="0" lvl="0" indent="0" algn="l" rtl="0">
              <a:spcBef>
                <a:spcPts val="0"/>
              </a:spcBef>
              <a:spcAft>
                <a:spcPts val="0"/>
              </a:spcAft>
              <a:buNone/>
            </a:pPr>
            <a:r>
              <a:rPr lang="en-US"/>
              <a:t>Chart shows all crime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Correlation to non-resident(out of towners) victims, non-resident are disproportionate to residents in this area with the draw of entertainment of sporting events,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07f5bc26c_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07f5bc26c_4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fb097b571_1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fb097b571_1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f8ac388f6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f8ac388f6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Comparison of Response Time (All vs Violent)</a:t>
            </a:r>
          </a:p>
          <a:p>
            <a:pPr marL="0" lvl="0" indent="0" algn="l" rtl="0">
              <a:spcBef>
                <a:spcPts val="0"/>
              </a:spcBef>
              <a:spcAft>
                <a:spcPts val="0"/>
              </a:spcAft>
              <a:buNone/>
            </a:pPr>
            <a:r>
              <a:rPr lang="en-US" dirty="0"/>
              <a:t>All Crimes chart – Fast during Summer months and slowed down in Winter.</a:t>
            </a:r>
            <a:endParaRPr dirty="0"/>
          </a:p>
          <a:p>
            <a:pPr marL="0" lvl="0" indent="0" algn="l" rtl="0">
              <a:spcBef>
                <a:spcPts val="0"/>
              </a:spcBef>
              <a:spcAft>
                <a:spcPts val="0"/>
              </a:spcAft>
              <a:buNone/>
            </a:pPr>
            <a:r>
              <a:rPr lang="en-US" dirty="0"/>
              <a:t>It is evident that Most responsive month is December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Violent</a:t>
            </a:r>
          </a:p>
          <a:p>
            <a:pPr marL="0" lvl="0" indent="0" algn="l" rtl="0">
              <a:spcBef>
                <a:spcPts val="0"/>
              </a:spcBef>
              <a:spcAft>
                <a:spcPts val="0"/>
              </a:spcAft>
              <a:buNone/>
            </a:pPr>
            <a:r>
              <a:rPr lang="en-US" dirty="0"/>
              <a:t>Aug/Dec were most responsive for Violent Crimes</a:t>
            </a:r>
          </a:p>
          <a:p>
            <a:pPr marL="0" lvl="0" indent="0" algn="l" rtl="0">
              <a:spcBef>
                <a:spcPts val="0"/>
              </a:spcBef>
              <a:spcAft>
                <a:spcPts val="0"/>
              </a:spcAft>
              <a:buNone/>
            </a:pPr>
            <a:r>
              <a:rPr lang="en-US" dirty="0"/>
              <a:t>Pretty much they stayed active during all month here.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07f5bc26c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07f5bc26c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Overall</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Most responsive on the first day and active during the end of the month.</a:t>
            </a:r>
          </a:p>
          <a:p>
            <a:pPr marL="0" lvl="0" indent="0" algn="l" rtl="0">
              <a:spcBef>
                <a:spcPts val="0"/>
              </a:spcBef>
              <a:spcAft>
                <a:spcPts val="0"/>
              </a:spcAft>
              <a:buClr>
                <a:schemeClr val="dk1"/>
              </a:buClr>
              <a:buSzPts val="1100"/>
              <a:buFont typeface="Arial"/>
              <a:buNone/>
            </a:pPr>
            <a:r>
              <a:rPr lang="en-US" dirty="0">
                <a:solidFill>
                  <a:schemeClr val="dk1"/>
                </a:solidFill>
              </a:rPr>
              <a:t>Stayed very active during the second and third week.</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Violent</a:t>
            </a:r>
          </a:p>
          <a:p>
            <a:pPr marL="0" lvl="0" indent="0" algn="l" rtl="0">
              <a:spcBef>
                <a:spcPts val="0"/>
              </a:spcBef>
              <a:spcAft>
                <a:spcPts val="0"/>
              </a:spcAft>
              <a:buClr>
                <a:schemeClr val="dk1"/>
              </a:buClr>
              <a:buSzPts val="1100"/>
              <a:buFont typeface="Arial"/>
              <a:buNone/>
            </a:pPr>
            <a:r>
              <a:rPr lang="en-US" dirty="0">
                <a:solidFill>
                  <a:schemeClr val="dk1"/>
                </a:solidFill>
              </a:rPr>
              <a:t>Slow on the first day.</a:t>
            </a:r>
          </a:p>
          <a:p>
            <a:pPr marL="0" lvl="0" indent="0" algn="l" rtl="0">
              <a:spcBef>
                <a:spcPts val="0"/>
              </a:spcBef>
              <a:spcAft>
                <a:spcPts val="0"/>
              </a:spcAft>
              <a:buClr>
                <a:schemeClr val="dk1"/>
              </a:buClr>
              <a:buSzPts val="1100"/>
              <a:buFont typeface="Arial"/>
              <a:buNone/>
            </a:pPr>
            <a:r>
              <a:rPr lang="en-US" dirty="0">
                <a:solidFill>
                  <a:schemeClr val="dk1"/>
                </a:solidFill>
              </a:rPr>
              <a:t>Started slow and were consistently active in the last 15 days.</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07f5bc26c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07f5bc26c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Overall</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Weekend is when most crimes occur during which they were responsive which is good.</a:t>
            </a:r>
          </a:p>
          <a:p>
            <a:pPr marL="0" lvl="0" indent="0" algn="l" rtl="0">
              <a:spcBef>
                <a:spcPts val="0"/>
              </a:spcBef>
              <a:spcAft>
                <a:spcPts val="0"/>
              </a:spcAft>
              <a:buClr>
                <a:schemeClr val="dk1"/>
              </a:buClr>
              <a:buSzPts val="1100"/>
              <a:buFont typeface="Arial"/>
              <a:buNone/>
            </a:pPr>
            <a:r>
              <a:rPr lang="en-US" dirty="0">
                <a:solidFill>
                  <a:schemeClr val="dk1"/>
                </a:solidFill>
              </a:rPr>
              <a:t>One thing to note they were fast during Week start and slowed in mid of the week.</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Violent</a:t>
            </a:r>
          </a:p>
          <a:p>
            <a:pPr marL="0" lvl="0" indent="0" algn="l" rtl="0">
              <a:spcBef>
                <a:spcPts val="0"/>
              </a:spcBef>
              <a:spcAft>
                <a:spcPts val="0"/>
              </a:spcAft>
              <a:buClr>
                <a:schemeClr val="dk1"/>
              </a:buClr>
              <a:buSzPts val="1100"/>
              <a:buFont typeface="Arial"/>
              <a:buNone/>
            </a:pPr>
            <a:r>
              <a:rPr lang="en-US" dirty="0">
                <a:solidFill>
                  <a:schemeClr val="dk1"/>
                </a:solidFill>
              </a:rPr>
              <a:t>On the contrary, the response is the slowest on Sunday.</a:t>
            </a:r>
          </a:p>
          <a:p>
            <a:pPr marL="0" lvl="0" indent="0" algn="l" rtl="0">
              <a:spcBef>
                <a:spcPts val="0"/>
              </a:spcBef>
              <a:spcAft>
                <a:spcPts val="0"/>
              </a:spcAft>
              <a:buClr>
                <a:schemeClr val="dk1"/>
              </a:buClr>
              <a:buSzPts val="1100"/>
              <a:buFont typeface="Arial"/>
              <a:buNone/>
            </a:pPr>
            <a:r>
              <a:rPr lang="en-US" dirty="0">
                <a:solidFill>
                  <a:schemeClr val="dk1"/>
                </a:solidFill>
              </a:rPr>
              <a:t>But mostly consistent throughout the week.</a:t>
            </a: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07f5bc26c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07f5bc26c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Overall</a:t>
            </a:r>
          </a:p>
          <a:p>
            <a:pPr marL="0" lvl="0" indent="0" algn="l" rtl="0">
              <a:spcBef>
                <a:spcPts val="0"/>
              </a:spcBef>
              <a:spcAft>
                <a:spcPts val="0"/>
              </a:spcAft>
              <a:buClr>
                <a:schemeClr val="dk1"/>
              </a:buClr>
              <a:buSzPts val="1100"/>
              <a:buFont typeface="Arial"/>
              <a:buNone/>
            </a:pPr>
            <a:r>
              <a:rPr lang="en-US" dirty="0"/>
              <a:t>Evening is when the most crimes occur and the response is Fast.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Violent</a:t>
            </a:r>
          </a:p>
          <a:p>
            <a:pPr marL="0" lvl="0" indent="0" algn="l" rtl="0">
              <a:spcBef>
                <a:spcPts val="0"/>
              </a:spcBef>
              <a:spcAft>
                <a:spcPts val="0"/>
              </a:spcAft>
              <a:buClr>
                <a:schemeClr val="dk1"/>
              </a:buClr>
              <a:buSzPts val="1100"/>
              <a:buFont typeface="Arial"/>
              <a:buNone/>
            </a:pPr>
            <a:r>
              <a:rPr lang="en-US" dirty="0"/>
              <a:t>For violent crimes, they were Slow.</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Able to provide Fastest response during Mid night, it may due to light traffic during that time.</a:t>
            </a:r>
          </a:p>
          <a:p>
            <a:pPr marL="0" lvl="0" indent="0" algn="l" rtl="0">
              <a:spcBef>
                <a:spcPts val="0"/>
              </a:spcBef>
              <a:spcAft>
                <a:spcPts val="0"/>
              </a:spcAft>
              <a:buClr>
                <a:schemeClr val="dk1"/>
              </a:buClr>
              <a:buSzPts val="1100"/>
              <a:buFont typeface="Arial"/>
              <a:buNone/>
            </a:pPr>
            <a:r>
              <a:rPr lang="en-US" dirty="0"/>
              <a:t>Afternoon is the Slowest, which is again may be to peak traffic.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07f5bc26c_4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07f5bc26c_4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Northeast is where most crimes occur and the department is slow in response.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North Central is where less crimes occur in comparison to others, and turns out as Fastest division.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North Central and South Central came out as the Fastest Divisions in response times While  South Central and Southwest the Fast ones.</a:t>
            </a:r>
          </a:p>
          <a:p>
            <a:pPr marL="0" lvl="0" indent="0" algn="l" rtl="0">
              <a:spcBef>
                <a:spcPts val="0"/>
              </a:spcBef>
              <a:spcAft>
                <a:spcPts val="0"/>
              </a:spcAft>
              <a:buNone/>
            </a:pPr>
            <a:r>
              <a:rPr lang="en-US" dirty="0"/>
              <a:t>Central and Northwest were the slowest ones.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07f5bc26c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07f5bc26c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Southeast is responding fastest in the Evening the time when most crimes occur.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Less crimes occur during Early morning and most divisions were Fast to respond.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 Divisions were Fastest during the Mid Night except North Central.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 Divisions were slow during Afternoon and Night times.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Thank you and now Jay will take over to talk about which category of Victim’s are affected.</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fb097b571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fb097b571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fb097b571_2_2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fb097b571_2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56 years ago- Dallas was the scene of one of the darkest chapters in American history, when President Kennedy was assassinated in downtown Dallas. That earned Dallas a reputation for being ‘The City of Hate” and being unsafe.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fb097b57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fb097b57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f8ac388f6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f8ac388f6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f8ac388f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f8ac388f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f8ac388f6_5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f8ac388f6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sexual assaults are not included in data</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07f5bc26c_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07f5bc26c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f8ac388f6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f8ac388f6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900">
                <a:solidFill>
                  <a:schemeClr val="dk1"/>
                </a:solidFill>
              </a:rPr>
              <a:t>Is this slide needed?</a:t>
            </a:r>
            <a:endParaRPr sz="1900">
              <a:solidFill>
                <a:schemeClr val="dk1"/>
              </a:solidFill>
            </a:endParaRPr>
          </a:p>
          <a:p>
            <a:pPr marL="0" lvl="0" indent="0" algn="l" rtl="0">
              <a:lnSpc>
                <a:spcPct val="115000"/>
              </a:lnSpc>
              <a:spcBef>
                <a:spcPts val="2100"/>
              </a:spcBef>
              <a:spcAft>
                <a:spcPts val="2100"/>
              </a:spcAft>
              <a:buNone/>
            </a:pPr>
            <a:endParaRPr sz="19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fb097b571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fb097b57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fb097b571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fb097b57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Quick response time versus low crime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fb097b571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fb097b571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f8ac388f6_7_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f8ac388f6_7_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 you for your time and attention.  Please reach out to Programming in R with Sam Burer Group 6 if you have any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f8ac388f6_4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f8ac388f6_4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Today- Dallas still struggles with that tag. There was a lot of media attention on the city recently, when Amber Guyger, the cop who killed a man in his apartment was sentenced to 10 years in prison. It’s classified as the nation’s most dangerous large city by the FBI and law &amp; order in Dallas continues to be quite alarming..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8ac388f6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8ac388f6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data was sourced from an open website operated by the City of Dallas- it’s called DallasOpenData.com. Our initial dataset began in 2014 and spanned current data. At the outset, we had 100 columns and 600,000 rows. We cleaned this up using R and were left with incidents from 2018, 30 columns and 100,000 rows.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b097b571_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b097b571_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f8ac388f6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f8ac388f6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Major jump in July - what happened? In 2018, the Dallas police department transitioned from Uniform Crime REporting to National Incident Based REporting System (NIBRS). Overall, this should be a positive for the department as it allows for more detailed recording of police incidents, however it is not apples to apples. One of the major differences is that under UCR, only the “highest” offense was recorded - one record for one incident. However, under NIBRS, each crime is recorded; for example, an assault and theft would result in two NIBRS incidents. News articles from 2018 and 2019 speak to the positive nature of the change, while also lamenting that it has made a true apples to apples comparison with 2017 very challenging. It is worth noting that we don’t see the same level of “spike” in violent crime, which i’ll get into a little later, during the year. </a:t>
            </a:r>
            <a:endParaRPr/>
          </a:p>
          <a:p>
            <a:pPr marL="0" lvl="0" indent="0" algn="l" rtl="0">
              <a:spcBef>
                <a:spcPts val="0"/>
              </a:spcBef>
              <a:spcAft>
                <a:spcPts val="0"/>
              </a:spcAft>
              <a:buNone/>
            </a:pPr>
            <a:endParaRPr/>
          </a:p>
          <a:p>
            <a:pPr marL="0" lvl="0" indent="0" algn="l" rtl="0">
              <a:spcBef>
                <a:spcPts val="0"/>
              </a:spcBef>
              <a:spcAft>
                <a:spcPts val="0"/>
              </a:spcAft>
              <a:buNone/>
            </a:pPr>
            <a:r>
              <a:rPr lang="en-US"/>
              <a:t>When we look at overall police incidents, we can see that there are clear upticks in the summer months…</a:t>
            </a:r>
            <a:endParaRPr/>
          </a:p>
          <a:p>
            <a:pPr marL="0" lvl="0" indent="0" algn="l" rtl="0">
              <a:spcBef>
                <a:spcPts val="0"/>
              </a:spcBef>
              <a:spcAft>
                <a:spcPts val="0"/>
              </a:spcAft>
              <a:buNone/>
            </a:pPr>
            <a:r>
              <a:rPr lang="en-US"/>
              <a:t>heat of summer months drives crime up</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f8ac388f6_4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f8ac388f6_4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clarify 2018 data / two color scale</a:t>
            </a:r>
            <a:endParaRPr/>
          </a:p>
          <a:p>
            <a:pPr marL="0" lvl="0" indent="0" algn="l" rtl="0">
              <a:spcBef>
                <a:spcPts val="0"/>
              </a:spcBef>
              <a:spcAft>
                <a:spcPts val="0"/>
              </a:spcAft>
              <a:buNone/>
            </a:pPr>
            <a:r>
              <a:rPr lang="en-US"/>
              <a:t>Code for graph: </a:t>
            </a:r>
            <a:endParaRPr/>
          </a:p>
          <a:p>
            <a:pPr marL="0" lvl="0" indent="0" algn="l" rtl="0">
              <a:spcBef>
                <a:spcPts val="0"/>
              </a:spcBef>
              <a:spcAft>
                <a:spcPts val="0"/>
              </a:spcAft>
              <a:buNone/>
            </a:pPr>
            <a:r>
              <a:rPr lang="en-US"/>
              <a:t>df_crime_category &lt;- sort(table(df$NIBRS_Crime_Category), decreasing = TRUE)</a:t>
            </a:r>
            <a:endParaRPr/>
          </a:p>
          <a:p>
            <a:pPr marL="0" lvl="0" indent="0" algn="l" rtl="0">
              <a:spcBef>
                <a:spcPts val="0"/>
              </a:spcBef>
              <a:spcAft>
                <a:spcPts val="0"/>
              </a:spcAft>
              <a:buNone/>
            </a:pPr>
            <a:r>
              <a:rPr lang="en-US"/>
              <a:t>df_crime_category &lt;- as.data.frame(df_crime_category[df_crime_category &gt; 100])df</a:t>
            </a:r>
            <a:endParaRPr/>
          </a:p>
          <a:p>
            <a:pPr marL="0" lvl="0" indent="0" algn="l" rtl="0">
              <a:spcBef>
                <a:spcPts val="0"/>
              </a:spcBef>
              <a:spcAft>
                <a:spcPts val="0"/>
              </a:spcAft>
              <a:buNone/>
            </a:pPr>
            <a:r>
              <a:rPr lang="en-US"/>
              <a:t>df_crime_category &lt;- df_crime_category[-c(1,9), ]</a:t>
            </a:r>
            <a:endParaRPr/>
          </a:p>
          <a:p>
            <a:pPr marL="0" lvl="0" indent="0" algn="l" rtl="0">
              <a:spcBef>
                <a:spcPts val="0"/>
              </a:spcBef>
              <a:spcAft>
                <a:spcPts val="0"/>
              </a:spcAft>
              <a:buNone/>
            </a:pPr>
            <a:r>
              <a:rPr lang="en-US"/>
              <a:t>df_crime_category &lt;- rename (df_crime_category, Category = Var1)</a:t>
            </a:r>
            <a:endParaRPr/>
          </a:p>
          <a:p>
            <a:pPr marL="0" lvl="0" indent="0" algn="l" rtl="0">
              <a:spcBef>
                <a:spcPts val="0"/>
              </a:spcBef>
              <a:spcAft>
                <a:spcPts val="0"/>
              </a:spcAft>
              <a:buNone/>
            </a:pPr>
            <a:r>
              <a:rPr lang="en-US"/>
              <a:t>df_crime_category &lt;- rename (df_crime_category, Frequency = Freq)</a:t>
            </a:r>
            <a:endParaRPr/>
          </a:p>
          <a:p>
            <a:pPr marL="0" lvl="0" indent="0" algn="l" rtl="0">
              <a:spcBef>
                <a:spcPts val="0"/>
              </a:spcBef>
              <a:spcAft>
                <a:spcPts val="0"/>
              </a:spcAft>
              <a:buNone/>
            </a:pPr>
            <a:r>
              <a:rPr lang="en-US"/>
              <a:t>levels(df_crime_category$Category) &lt;- c("MISCELLANEOUS", "Theft", "Vandalism", "Assault", "Motor Vehicle Theft", "Burglary", "Drunkenness", "Robbery", "ALL OTHER OFFENSES", "Drug Violation", "Traffic Violation", "DUI Offense", "FRAUD OFFENSES", "TRESPASS OF REAL PROPERTY", "FAMILY OFFENSES, NONVIOLENT", "WEAPON LAW VIOLATIONS", "COUNTERFEITING/FORGERY", "TRAFFIC VIOLATION- NON HAZARDOUS", "EMBEZZELMENT", "DISORDERLY CONDUCT", "ARSON", "ANIMAL OFFENSES")</a:t>
            </a:r>
            <a:endParaRPr/>
          </a:p>
          <a:p>
            <a:pPr marL="0" lvl="0" indent="0" algn="l" rtl="0">
              <a:spcBef>
                <a:spcPts val="0"/>
              </a:spcBef>
              <a:spcAft>
                <a:spcPts val="0"/>
              </a:spcAft>
              <a:buNone/>
            </a:pPr>
            <a:r>
              <a:rPr lang="en-US"/>
              <a:t>df_crime_category &lt;- df_crime_category[c(1:10), ]</a:t>
            </a:r>
            <a:endParaRPr/>
          </a:p>
          <a:p>
            <a:pPr marL="0" lvl="0" indent="0" algn="l" rtl="0">
              <a:spcBef>
                <a:spcPts val="0"/>
              </a:spcBef>
              <a:spcAft>
                <a:spcPts val="0"/>
              </a:spcAft>
              <a:buNone/>
            </a:pPr>
            <a:r>
              <a:rPr lang="en-US"/>
              <a:t>bp &lt;- ggplot(df_crime_category, aes(x=Category, y=Frequency, fill=Category)) + geom_bar(stat="identity") + theme(axis.text.x=element_blank())</a:t>
            </a:r>
            <a:endParaRPr/>
          </a:p>
          <a:p>
            <a:pPr marL="0" lvl="0" indent="0" algn="l" rtl="0">
              <a:spcBef>
                <a:spcPts val="0"/>
              </a:spcBef>
              <a:spcAft>
                <a:spcPts val="0"/>
              </a:spcAft>
              <a:buNone/>
            </a:pPr>
            <a:r>
              <a:rPr lang="en-US"/>
              <a:t>bp &lt;- bp + theme(axis.title.x = element_blank())</a:t>
            </a:r>
            <a:endParaRPr/>
          </a:p>
          <a:p>
            <a:pPr marL="0" lvl="0" indent="0" algn="l" rtl="0">
              <a:spcBef>
                <a:spcPts val="0"/>
              </a:spcBef>
              <a:spcAft>
                <a:spcPts val="0"/>
              </a:spcAft>
              <a:buNone/>
            </a:pPr>
            <a:r>
              <a:rPr lang="en-US"/>
              <a:t>bp &lt;- bp + theme(axis.title.y = element_blank())</a:t>
            </a:r>
            <a:endParaRPr/>
          </a:p>
          <a:p>
            <a:pPr marL="0" lvl="0" indent="0" algn="l" rtl="0">
              <a:spcBef>
                <a:spcPts val="0"/>
              </a:spcBef>
              <a:spcAft>
                <a:spcPts val="0"/>
              </a:spcAft>
              <a:buNone/>
            </a:pPr>
            <a:r>
              <a:rPr lang="en-US"/>
              <a:t>bp &lt;- bp + theme(plot.title = element_text(size = 28, face = "bold"))</a:t>
            </a:r>
            <a:endParaRPr/>
          </a:p>
          <a:p>
            <a:pPr marL="0" lvl="0" indent="0" algn="l" rtl="0">
              <a:spcBef>
                <a:spcPts val="0"/>
              </a:spcBef>
              <a:spcAft>
                <a:spcPts val="0"/>
              </a:spcAft>
              <a:buNone/>
            </a:pPr>
            <a:r>
              <a:rPr lang="en-US"/>
              <a:t>bp &lt;- bp + theme(text = element_text(size = 12))</a:t>
            </a:r>
            <a:endParaRPr/>
          </a:p>
          <a:p>
            <a:pPr marL="0" lvl="0" indent="0" algn="l" rtl="0">
              <a:spcBef>
                <a:spcPts val="0"/>
              </a:spcBef>
              <a:spcAft>
                <a:spcPts val="0"/>
              </a:spcAft>
              <a:buNone/>
            </a:pPr>
            <a:endParaRPr/>
          </a:p>
          <a:p>
            <a:pPr marL="0" lvl="0" indent="0" algn="l" rtl="0">
              <a:spcBef>
                <a:spcPts val="0"/>
              </a:spcBef>
              <a:spcAft>
                <a:spcPts val="0"/>
              </a:spcAft>
              <a:buNone/>
            </a:pPr>
            <a:r>
              <a:rPr lang="en-US"/>
              <a:t>use the pallet to represent the severity of offenses (?)</a:t>
            </a:r>
            <a:endParaRPr/>
          </a:p>
          <a:p>
            <a:pPr marL="0" lvl="0" indent="0" algn="l" rtl="0">
              <a:spcBef>
                <a:spcPts val="0"/>
              </a:spcBef>
              <a:spcAft>
                <a:spcPts val="0"/>
              </a:spcAft>
              <a:buNone/>
            </a:pPr>
            <a:r>
              <a:rPr lang="en-US"/>
              <a:t>use two color scheme to represent violent vs nonviolent crime, move category to labels</a:t>
            </a:r>
            <a:endParaRPr/>
          </a:p>
          <a:p>
            <a:pPr marL="0" lvl="0" indent="0" algn="l" rtl="0">
              <a:spcBef>
                <a:spcPts val="0"/>
              </a:spcBef>
              <a:spcAft>
                <a:spcPts val="0"/>
              </a:spcAft>
              <a:buNone/>
            </a:pPr>
            <a:r>
              <a:rPr lang="en-US"/>
              <a:t>NIBRS code talk about what that is - difference in coding for 2018 vs 2017</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8ac388f6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8ac388f6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FBI defines violent crime as assaults, homicides, robbery, and sexual assault. Our dataset does not contain data on police incidents involving sexual assault due to privacy/confidentiality concerns.</a:t>
            </a:r>
            <a:endParaRPr/>
          </a:p>
          <a:p>
            <a:pPr marL="0" lvl="0" indent="0" algn="l" rtl="0">
              <a:spcBef>
                <a:spcPts val="0"/>
              </a:spcBef>
              <a:spcAft>
                <a:spcPts val="0"/>
              </a:spcAft>
              <a:buNone/>
            </a:pPr>
            <a:endParaRPr/>
          </a:p>
          <a:p>
            <a:pPr marL="0" lvl="0" indent="0" algn="l" rtl="0">
              <a:spcBef>
                <a:spcPts val="0"/>
              </a:spcBef>
              <a:spcAft>
                <a:spcPts val="0"/>
              </a:spcAft>
              <a:buNone/>
            </a:pPr>
            <a:r>
              <a:rPr lang="en-US"/>
              <a:t>privacy standpoint - a lot of cases in under 18 not released, and no sexual assault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2578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20E65E14-21EC-439C-84DF-8D5475543EAE}"/>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31308899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9802F1BD-24F1-42CF-A3D5-3E371FD3B2D8}"/>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37006811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14165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F65A7BA9-7B51-4C28-B1A1-30E61286877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42252144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8917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240E30D4-23AA-49A2-BFD9-B0CD27DE3454}"/>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22255370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5978B7D2-82E4-4AD4-ADCA-7DEC8F6250D9}"/>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41074150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3479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7EFE4"/>
        </a:solidFill>
        <a:effectLst/>
      </p:bgPr>
    </p:bg>
    <p:spTree>
      <p:nvGrpSpPr>
        <p:cNvPr id="1" name="Shape 57"/>
        <p:cNvGrpSpPr/>
        <p:nvPr/>
      </p:nvGrpSpPr>
      <p:grpSpPr>
        <a:xfrm>
          <a:off x="0" y="0"/>
          <a:ext cx="0" cy="0"/>
          <a:chOff x="0" y="0"/>
          <a:chExt cx="0" cy="0"/>
        </a:xfrm>
      </p:grpSpPr>
      <p:sp>
        <p:nvSpPr>
          <p:cNvPr id="60" name="Google Shape;60;p14"/>
          <p:cNvSpPr txBox="1">
            <a:spLocks noGrp="1"/>
          </p:cNvSpPr>
          <p:nvPr>
            <p:ph type="title"/>
          </p:nvPr>
        </p:nvSpPr>
        <p:spPr>
          <a:xfrm>
            <a:off x="1102333" y="795233"/>
            <a:ext cx="4875600" cy="20628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21E1F"/>
              </a:buClr>
              <a:buSzPts val="4300"/>
              <a:buNone/>
              <a:defRPr sz="4300" b="1">
                <a:solidFill>
                  <a:srgbClr val="221E1F"/>
                </a:solidFill>
              </a:defRPr>
            </a:lvl1pPr>
            <a:lvl2pPr lvl="1" algn="l" rtl="0">
              <a:lnSpc>
                <a:spcPct val="100000"/>
              </a:lnSpc>
              <a:spcBef>
                <a:spcPts val="0"/>
              </a:spcBef>
              <a:spcAft>
                <a:spcPts val="0"/>
              </a:spcAft>
              <a:buClr>
                <a:srgbClr val="221E1F"/>
              </a:buClr>
              <a:buSzPts val="4300"/>
              <a:buNone/>
              <a:defRPr sz="4300" b="1">
                <a:solidFill>
                  <a:srgbClr val="221E1F"/>
                </a:solidFill>
              </a:defRPr>
            </a:lvl2pPr>
            <a:lvl3pPr lvl="2" algn="l" rtl="0">
              <a:lnSpc>
                <a:spcPct val="100000"/>
              </a:lnSpc>
              <a:spcBef>
                <a:spcPts val="0"/>
              </a:spcBef>
              <a:spcAft>
                <a:spcPts val="0"/>
              </a:spcAft>
              <a:buClr>
                <a:srgbClr val="221E1F"/>
              </a:buClr>
              <a:buSzPts val="4300"/>
              <a:buNone/>
              <a:defRPr sz="4300" b="1">
                <a:solidFill>
                  <a:srgbClr val="221E1F"/>
                </a:solidFill>
              </a:defRPr>
            </a:lvl3pPr>
            <a:lvl4pPr lvl="3" algn="l" rtl="0">
              <a:lnSpc>
                <a:spcPct val="100000"/>
              </a:lnSpc>
              <a:spcBef>
                <a:spcPts val="0"/>
              </a:spcBef>
              <a:spcAft>
                <a:spcPts val="0"/>
              </a:spcAft>
              <a:buClr>
                <a:srgbClr val="221E1F"/>
              </a:buClr>
              <a:buSzPts val="4300"/>
              <a:buNone/>
              <a:defRPr sz="4300" b="1">
                <a:solidFill>
                  <a:srgbClr val="221E1F"/>
                </a:solidFill>
              </a:defRPr>
            </a:lvl4pPr>
            <a:lvl5pPr lvl="4" algn="l" rtl="0">
              <a:lnSpc>
                <a:spcPct val="100000"/>
              </a:lnSpc>
              <a:spcBef>
                <a:spcPts val="0"/>
              </a:spcBef>
              <a:spcAft>
                <a:spcPts val="0"/>
              </a:spcAft>
              <a:buClr>
                <a:srgbClr val="221E1F"/>
              </a:buClr>
              <a:buSzPts val="4300"/>
              <a:buNone/>
              <a:defRPr sz="4300" b="1">
                <a:solidFill>
                  <a:srgbClr val="221E1F"/>
                </a:solidFill>
              </a:defRPr>
            </a:lvl5pPr>
            <a:lvl6pPr lvl="5" algn="l" rtl="0">
              <a:lnSpc>
                <a:spcPct val="100000"/>
              </a:lnSpc>
              <a:spcBef>
                <a:spcPts val="0"/>
              </a:spcBef>
              <a:spcAft>
                <a:spcPts val="0"/>
              </a:spcAft>
              <a:buClr>
                <a:srgbClr val="221E1F"/>
              </a:buClr>
              <a:buSzPts val="4300"/>
              <a:buNone/>
              <a:defRPr sz="4300" b="1">
                <a:solidFill>
                  <a:srgbClr val="221E1F"/>
                </a:solidFill>
              </a:defRPr>
            </a:lvl6pPr>
            <a:lvl7pPr lvl="6" algn="l" rtl="0">
              <a:lnSpc>
                <a:spcPct val="100000"/>
              </a:lnSpc>
              <a:spcBef>
                <a:spcPts val="0"/>
              </a:spcBef>
              <a:spcAft>
                <a:spcPts val="0"/>
              </a:spcAft>
              <a:buClr>
                <a:srgbClr val="221E1F"/>
              </a:buClr>
              <a:buSzPts val="4300"/>
              <a:buNone/>
              <a:defRPr sz="4300" b="1">
                <a:solidFill>
                  <a:srgbClr val="221E1F"/>
                </a:solidFill>
              </a:defRPr>
            </a:lvl7pPr>
            <a:lvl8pPr lvl="7" algn="l" rtl="0">
              <a:lnSpc>
                <a:spcPct val="100000"/>
              </a:lnSpc>
              <a:spcBef>
                <a:spcPts val="0"/>
              </a:spcBef>
              <a:spcAft>
                <a:spcPts val="0"/>
              </a:spcAft>
              <a:buClr>
                <a:srgbClr val="221E1F"/>
              </a:buClr>
              <a:buSzPts val="4300"/>
              <a:buNone/>
              <a:defRPr sz="4300" b="1">
                <a:solidFill>
                  <a:srgbClr val="221E1F"/>
                </a:solidFill>
              </a:defRPr>
            </a:lvl8pPr>
            <a:lvl9pPr lvl="8" algn="l" rtl="0">
              <a:lnSpc>
                <a:spcPct val="100000"/>
              </a:lnSpc>
              <a:spcBef>
                <a:spcPts val="0"/>
              </a:spcBef>
              <a:spcAft>
                <a:spcPts val="0"/>
              </a:spcAft>
              <a:buClr>
                <a:srgbClr val="221E1F"/>
              </a:buClr>
              <a:buSzPts val="4300"/>
              <a:buNone/>
              <a:defRPr sz="4300" b="1">
                <a:solidFill>
                  <a:srgbClr val="221E1F"/>
                </a:solidFill>
              </a:defRPr>
            </a:lvl9pPr>
          </a:lstStyle>
          <a:p>
            <a:endParaRPr/>
          </a:p>
        </p:txBody>
      </p:sp>
      <p:sp>
        <p:nvSpPr>
          <p:cNvPr id="61" name="Google Shape;61;p14"/>
          <p:cNvSpPr txBox="1">
            <a:spLocks noGrp="1"/>
          </p:cNvSpPr>
          <p:nvPr>
            <p:ph type="body" idx="1"/>
          </p:nvPr>
        </p:nvSpPr>
        <p:spPr>
          <a:xfrm>
            <a:off x="1102333" y="2959500"/>
            <a:ext cx="4875600" cy="2422800"/>
          </a:xfrm>
          <a:prstGeom prst="rect">
            <a:avLst/>
          </a:prstGeom>
          <a:noFill/>
          <a:ln>
            <a:noFill/>
          </a:ln>
        </p:spPr>
        <p:txBody>
          <a:bodyPr spcFirstLastPara="1" wrap="square" lIns="91425" tIns="45700" rIns="91425" bIns="45700" anchor="t" anchorCtr="0">
            <a:noAutofit/>
          </a:bodyPr>
          <a:lstStyle>
            <a:lvl1pPr marL="457200" lvl="0" indent="-349250" algn="l" rtl="0">
              <a:lnSpc>
                <a:spcPct val="115000"/>
              </a:lnSpc>
              <a:spcBef>
                <a:spcPts val="0"/>
              </a:spcBef>
              <a:spcAft>
                <a:spcPts val="0"/>
              </a:spcAft>
              <a:buClr>
                <a:srgbClr val="616161"/>
              </a:buClr>
              <a:buSzPts val="1900"/>
              <a:buChar char="●"/>
              <a:defRPr sz="1900">
                <a:solidFill>
                  <a:srgbClr val="616161"/>
                </a:solidFill>
              </a:defRPr>
            </a:lvl1pPr>
            <a:lvl2pPr marL="914400" lvl="1" indent="-330200" algn="l" rtl="0">
              <a:lnSpc>
                <a:spcPct val="115000"/>
              </a:lnSpc>
              <a:spcBef>
                <a:spcPts val="2100"/>
              </a:spcBef>
              <a:spcAft>
                <a:spcPts val="0"/>
              </a:spcAft>
              <a:buClr>
                <a:srgbClr val="616161"/>
              </a:buClr>
              <a:buSzPts val="1600"/>
              <a:buChar char="○"/>
              <a:defRPr sz="1600">
                <a:solidFill>
                  <a:srgbClr val="616161"/>
                </a:solidFill>
              </a:defRPr>
            </a:lvl2pPr>
            <a:lvl3pPr marL="1371600" lvl="2" indent="-330200" algn="l" rtl="0">
              <a:lnSpc>
                <a:spcPct val="115000"/>
              </a:lnSpc>
              <a:spcBef>
                <a:spcPts val="2100"/>
              </a:spcBef>
              <a:spcAft>
                <a:spcPts val="0"/>
              </a:spcAft>
              <a:buClr>
                <a:srgbClr val="616161"/>
              </a:buClr>
              <a:buSzPts val="1600"/>
              <a:buChar char="■"/>
              <a:defRPr sz="1600">
                <a:solidFill>
                  <a:srgbClr val="616161"/>
                </a:solidFill>
              </a:defRPr>
            </a:lvl3pPr>
            <a:lvl4pPr marL="1828800" lvl="3" indent="-330200" algn="l" rtl="0">
              <a:lnSpc>
                <a:spcPct val="115000"/>
              </a:lnSpc>
              <a:spcBef>
                <a:spcPts val="2100"/>
              </a:spcBef>
              <a:spcAft>
                <a:spcPts val="0"/>
              </a:spcAft>
              <a:buClr>
                <a:srgbClr val="616161"/>
              </a:buClr>
              <a:buSzPts val="1600"/>
              <a:buChar char="●"/>
              <a:defRPr sz="1600">
                <a:solidFill>
                  <a:srgbClr val="616161"/>
                </a:solidFill>
              </a:defRPr>
            </a:lvl4pPr>
            <a:lvl5pPr marL="2286000" lvl="4" indent="-330200" algn="l" rtl="0">
              <a:lnSpc>
                <a:spcPct val="115000"/>
              </a:lnSpc>
              <a:spcBef>
                <a:spcPts val="2100"/>
              </a:spcBef>
              <a:spcAft>
                <a:spcPts val="0"/>
              </a:spcAft>
              <a:buClr>
                <a:srgbClr val="616161"/>
              </a:buClr>
              <a:buSzPts val="1600"/>
              <a:buChar char="○"/>
              <a:defRPr sz="1600">
                <a:solidFill>
                  <a:srgbClr val="616161"/>
                </a:solidFill>
              </a:defRPr>
            </a:lvl5pPr>
            <a:lvl6pPr marL="2743200" lvl="5" indent="-330200" algn="l" rtl="0">
              <a:lnSpc>
                <a:spcPct val="115000"/>
              </a:lnSpc>
              <a:spcBef>
                <a:spcPts val="2100"/>
              </a:spcBef>
              <a:spcAft>
                <a:spcPts val="0"/>
              </a:spcAft>
              <a:buClr>
                <a:srgbClr val="616161"/>
              </a:buClr>
              <a:buSzPts val="1600"/>
              <a:buChar char="■"/>
              <a:defRPr sz="1600">
                <a:solidFill>
                  <a:srgbClr val="616161"/>
                </a:solidFill>
              </a:defRPr>
            </a:lvl6pPr>
            <a:lvl7pPr marL="3200400" lvl="6" indent="-330200" algn="l" rtl="0">
              <a:lnSpc>
                <a:spcPct val="115000"/>
              </a:lnSpc>
              <a:spcBef>
                <a:spcPts val="2100"/>
              </a:spcBef>
              <a:spcAft>
                <a:spcPts val="0"/>
              </a:spcAft>
              <a:buClr>
                <a:srgbClr val="616161"/>
              </a:buClr>
              <a:buSzPts val="1600"/>
              <a:buChar char="●"/>
              <a:defRPr sz="1600">
                <a:solidFill>
                  <a:srgbClr val="616161"/>
                </a:solidFill>
              </a:defRPr>
            </a:lvl7pPr>
            <a:lvl8pPr marL="3657600" lvl="7" indent="-330200" algn="l" rtl="0">
              <a:lnSpc>
                <a:spcPct val="115000"/>
              </a:lnSpc>
              <a:spcBef>
                <a:spcPts val="2100"/>
              </a:spcBef>
              <a:spcAft>
                <a:spcPts val="0"/>
              </a:spcAft>
              <a:buClr>
                <a:srgbClr val="616161"/>
              </a:buClr>
              <a:buSzPts val="1600"/>
              <a:buChar char="○"/>
              <a:defRPr sz="1600">
                <a:solidFill>
                  <a:srgbClr val="616161"/>
                </a:solidFill>
              </a:defRPr>
            </a:lvl8pPr>
            <a:lvl9pPr marL="4114800" lvl="8" indent="-330200" algn="l" rtl="0">
              <a:lnSpc>
                <a:spcPct val="115000"/>
              </a:lnSpc>
              <a:spcBef>
                <a:spcPts val="2100"/>
              </a:spcBef>
              <a:spcAft>
                <a:spcPts val="2100"/>
              </a:spcAft>
              <a:buClr>
                <a:srgbClr val="616161"/>
              </a:buClr>
              <a:buSzPts val="1600"/>
              <a:buChar char="■"/>
              <a:defRPr sz="1600">
                <a:solidFill>
                  <a:srgbClr val="616161"/>
                </a:solidFill>
              </a:defRPr>
            </a:lvl9pPr>
          </a:lstStyle>
          <a:p>
            <a:endParaRPr/>
          </a:p>
        </p:txBody>
      </p:sp>
      <p:sp>
        <p:nvSpPr>
          <p:cNvPr id="62" name="Google Shape;62;p14"/>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rtl="0">
              <a:lnSpc>
                <a:spcPct val="100000"/>
              </a:lnSpc>
              <a:spcAft>
                <a:spcPts val="0"/>
              </a:spcAft>
              <a:buNone/>
              <a:defRPr sz="1300">
                <a:solidFill>
                  <a:srgbClr val="F7EFE4"/>
                </a:solidFill>
              </a:defRPr>
            </a:lvl1pPr>
            <a:lvl2pPr lvl="1" algn="r" rtl="0">
              <a:lnSpc>
                <a:spcPct val="100000"/>
              </a:lnSpc>
              <a:spcAft>
                <a:spcPts val="0"/>
              </a:spcAft>
              <a:buNone/>
              <a:defRPr sz="1300">
                <a:solidFill>
                  <a:srgbClr val="F7EFE4"/>
                </a:solidFill>
              </a:defRPr>
            </a:lvl2pPr>
            <a:lvl3pPr lvl="2" algn="r" rtl="0">
              <a:lnSpc>
                <a:spcPct val="100000"/>
              </a:lnSpc>
              <a:spcAft>
                <a:spcPts val="0"/>
              </a:spcAft>
              <a:buNone/>
              <a:defRPr sz="1300">
                <a:solidFill>
                  <a:srgbClr val="F7EFE4"/>
                </a:solidFill>
              </a:defRPr>
            </a:lvl3pPr>
            <a:lvl4pPr lvl="3" algn="r" rtl="0">
              <a:lnSpc>
                <a:spcPct val="100000"/>
              </a:lnSpc>
              <a:spcAft>
                <a:spcPts val="0"/>
              </a:spcAft>
              <a:buNone/>
              <a:defRPr sz="1300">
                <a:solidFill>
                  <a:srgbClr val="F7EFE4"/>
                </a:solidFill>
              </a:defRPr>
            </a:lvl4pPr>
            <a:lvl5pPr lvl="4" algn="r" rtl="0">
              <a:lnSpc>
                <a:spcPct val="100000"/>
              </a:lnSpc>
              <a:spcAft>
                <a:spcPts val="0"/>
              </a:spcAft>
              <a:buNone/>
              <a:defRPr sz="1300">
                <a:solidFill>
                  <a:srgbClr val="F7EFE4"/>
                </a:solidFill>
              </a:defRPr>
            </a:lvl5pPr>
            <a:lvl6pPr lvl="5" algn="r" rtl="0">
              <a:lnSpc>
                <a:spcPct val="100000"/>
              </a:lnSpc>
              <a:spcAft>
                <a:spcPts val="0"/>
              </a:spcAft>
              <a:buNone/>
              <a:defRPr sz="1300">
                <a:solidFill>
                  <a:srgbClr val="F7EFE4"/>
                </a:solidFill>
              </a:defRPr>
            </a:lvl6pPr>
            <a:lvl7pPr lvl="6" algn="r" rtl="0">
              <a:lnSpc>
                <a:spcPct val="100000"/>
              </a:lnSpc>
              <a:spcAft>
                <a:spcPts val="0"/>
              </a:spcAft>
              <a:buNone/>
              <a:defRPr sz="1300">
                <a:solidFill>
                  <a:srgbClr val="F7EFE4"/>
                </a:solidFill>
              </a:defRPr>
            </a:lvl7pPr>
            <a:lvl8pPr lvl="7" algn="r" rtl="0">
              <a:lnSpc>
                <a:spcPct val="100000"/>
              </a:lnSpc>
              <a:spcAft>
                <a:spcPts val="0"/>
              </a:spcAft>
              <a:buNone/>
              <a:defRPr sz="1300">
                <a:solidFill>
                  <a:srgbClr val="F7EFE4"/>
                </a:solidFill>
              </a:defRPr>
            </a:lvl8pPr>
            <a:lvl9pPr lvl="8" algn="r" rtl="0">
              <a:lnSpc>
                <a:spcPct val="100000"/>
              </a:lnSpc>
              <a:spcAft>
                <a:spcPts val="0"/>
              </a:spcAft>
              <a:buNone/>
              <a:defRPr sz="1300">
                <a:solidFill>
                  <a:srgbClr val="F7EFE4"/>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4982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77"/>
        <p:cNvGrpSpPr/>
        <p:nvPr/>
      </p:nvGrpSpPr>
      <p:grpSpPr>
        <a:xfrm>
          <a:off x="0" y="0"/>
          <a:ext cx="0" cy="0"/>
          <a:chOff x="0" y="0"/>
          <a:chExt cx="0" cy="0"/>
        </a:xfrm>
      </p:grpSpPr>
      <p:sp>
        <p:nvSpPr>
          <p:cNvPr id="79" name="Google Shape;79;p18"/>
          <p:cNvSpPr txBox="1">
            <a:spLocks noGrp="1"/>
          </p:cNvSpPr>
          <p:nvPr>
            <p:ph type="title"/>
          </p:nvPr>
        </p:nvSpPr>
        <p:spPr>
          <a:xfrm>
            <a:off x="435467" y="418933"/>
            <a:ext cx="2041200" cy="3000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None/>
              <a:defRPr sz="2400" b="1">
                <a:solidFill>
                  <a:srgbClr val="212121"/>
                </a:solidFill>
              </a:defRPr>
            </a:lvl1pPr>
            <a:lvl2pPr lvl="1" algn="l">
              <a:lnSpc>
                <a:spcPct val="100000"/>
              </a:lnSpc>
              <a:spcBef>
                <a:spcPts val="0"/>
              </a:spcBef>
              <a:spcAft>
                <a:spcPts val="0"/>
              </a:spcAft>
              <a:buNone/>
              <a:defRPr sz="4000" b="1">
                <a:solidFill>
                  <a:srgbClr val="212121"/>
                </a:solidFill>
              </a:defRPr>
            </a:lvl2pPr>
            <a:lvl3pPr lvl="2" algn="l">
              <a:lnSpc>
                <a:spcPct val="100000"/>
              </a:lnSpc>
              <a:spcBef>
                <a:spcPts val="0"/>
              </a:spcBef>
              <a:spcAft>
                <a:spcPts val="0"/>
              </a:spcAft>
              <a:buNone/>
              <a:defRPr sz="4000" b="1">
                <a:solidFill>
                  <a:srgbClr val="212121"/>
                </a:solidFill>
              </a:defRPr>
            </a:lvl3pPr>
            <a:lvl4pPr lvl="3" algn="l">
              <a:lnSpc>
                <a:spcPct val="100000"/>
              </a:lnSpc>
              <a:spcBef>
                <a:spcPts val="0"/>
              </a:spcBef>
              <a:spcAft>
                <a:spcPts val="0"/>
              </a:spcAft>
              <a:buNone/>
              <a:defRPr sz="4000" b="1">
                <a:solidFill>
                  <a:srgbClr val="212121"/>
                </a:solidFill>
              </a:defRPr>
            </a:lvl4pPr>
            <a:lvl5pPr lvl="4" algn="l">
              <a:lnSpc>
                <a:spcPct val="100000"/>
              </a:lnSpc>
              <a:spcBef>
                <a:spcPts val="0"/>
              </a:spcBef>
              <a:spcAft>
                <a:spcPts val="0"/>
              </a:spcAft>
              <a:buNone/>
              <a:defRPr sz="4000" b="1">
                <a:solidFill>
                  <a:srgbClr val="212121"/>
                </a:solidFill>
              </a:defRPr>
            </a:lvl5pPr>
            <a:lvl6pPr lvl="5" algn="l">
              <a:lnSpc>
                <a:spcPct val="100000"/>
              </a:lnSpc>
              <a:spcBef>
                <a:spcPts val="0"/>
              </a:spcBef>
              <a:spcAft>
                <a:spcPts val="0"/>
              </a:spcAft>
              <a:buNone/>
              <a:defRPr sz="4000" b="1">
                <a:solidFill>
                  <a:srgbClr val="212121"/>
                </a:solidFill>
              </a:defRPr>
            </a:lvl6pPr>
            <a:lvl7pPr lvl="6" algn="l">
              <a:lnSpc>
                <a:spcPct val="100000"/>
              </a:lnSpc>
              <a:spcBef>
                <a:spcPts val="0"/>
              </a:spcBef>
              <a:spcAft>
                <a:spcPts val="0"/>
              </a:spcAft>
              <a:buNone/>
              <a:defRPr sz="4000" b="1">
                <a:solidFill>
                  <a:srgbClr val="212121"/>
                </a:solidFill>
              </a:defRPr>
            </a:lvl7pPr>
            <a:lvl8pPr lvl="7" algn="l">
              <a:lnSpc>
                <a:spcPct val="100000"/>
              </a:lnSpc>
              <a:spcBef>
                <a:spcPts val="0"/>
              </a:spcBef>
              <a:spcAft>
                <a:spcPts val="0"/>
              </a:spcAft>
              <a:buNone/>
              <a:defRPr sz="4000" b="1">
                <a:solidFill>
                  <a:srgbClr val="212121"/>
                </a:solidFill>
              </a:defRPr>
            </a:lvl8pPr>
            <a:lvl9pPr lvl="8" algn="l">
              <a:lnSpc>
                <a:spcPct val="100000"/>
              </a:lnSpc>
              <a:spcBef>
                <a:spcPts val="0"/>
              </a:spcBef>
              <a:spcAft>
                <a:spcPts val="0"/>
              </a:spcAft>
              <a:buNone/>
              <a:defRPr sz="4000" b="1">
                <a:solidFill>
                  <a:srgbClr val="212121"/>
                </a:solidFill>
              </a:defRPr>
            </a:lvl9pPr>
          </a:lstStyle>
          <a:p>
            <a:endParaRPr/>
          </a:p>
        </p:txBody>
      </p:sp>
      <p:sp>
        <p:nvSpPr>
          <p:cNvPr id="80" name="Google Shape;80;p18"/>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716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4949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63"/>
        <p:cNvGrpSpPr/>
        <p:nvPr/>
      </p:nvGrpSpPr>
      <p:grpSpPr>
        <a:xfrm>
          <a:off x="0" y="0"/>
          <a:ext cx="0" cy="0"/>
          <a:chOff x="0" y="0"/>
          <a:chExt cx="0" cy="0"/>
        </a:xfrm>
      </p:grpSpPr>
      <p:sp>
        <p:nvSpPr>
          <p:cNvPr id="66" name="Google Shape;66;p15"/>
          <p:cNvSpPr txBox="1">
            <a:spLocks noGrp="1"/>
          </p:cNvSpPr>
          <p:nvPr>
            <p:ph type="title"/>
          </p:nvPr>
        </p:nvSpPr>
        <p:spPr>
          <a:xfrm>
            <a:off x="6470433" y="310867"/>
            <a:ext cx="5355300" cy="15753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4000"/>
              <a:buNone/>
              <a:defRPr sz="4000" b="1">
                <a:solidFill>
                  <a:schemeClr val="accent1"/>
                </a:solidFill>
              </a:defRPr>
            </a:lvl1pPr>
            <a:lvl2pPr lvl="1" algn="l">
              <a:lnSpc>
                <a:spcPct val="100000"/>
              </a:lnSpc>
              <a:spcBef>
                <a:spcPts val="0"/>
              </a:spcBef>
              <a:spcAft>
                <a:spcPts val="0"/>
              </a:spcAft>
              <a:buClr>
                <a:schemeClr val="dk1"/>
              </a:buClr>
              <a:buSzPts val="4000"/>
              <a:buNone/>
              <a:defRPr sz="4000" b="1">
                <a:solidFill>
                  <a:schemeClr val="accent1"/>
                </a:solidFill>
              </a:defRPr>
            </a:lvl2pPr>
            <a:lvl3pPr lvl="2" algn="l">
              <a:lnSpc>
                <a:spcPct val="100000"/>
              </a:lnSpc>
              <a:spcBef>
                <a:spcPts val="0"/>
              </a:spcBef>
              <a:spcAft>
                <a:spcPts val="0"/>
              </a:spcAft>
              <a:buClr>
                <a:schemeClr val="dk1"/>
              </a:buClr>
              <a:buSzPts val="4000"/>
              <a:buNone/>
              <a:defRPr sz="4000" b="1">
                <a:solidFill>
                  <a:schemeClr val="accent1"/>
                </a:solidFill>
              </a:defRPr>
            </a:lvl3pPr>
            <a:lvl4pPr lvl="3" algn="l">
              <a:lnSpc>
                <a:spcPct val="100000"/>
              </a:lnSpc>
              <a:spcBef>
                <a:spcPts val="0"/>
              </a:spcBef>
              <a:spcAft>
                <a:spcPts val="0"/>
              </a:spcAft>
              <a:buClr>
                <a:schemeClr val="dk1"/>
              </a:buClr>
              <a:buSzPts val="4000"/>
              <a:buNone/>
              <a:defRPr sz="4000" b="1">
                <a:solidFill>
                  <a:schemeClr val="accent1"/>
                </a:solidFill>
              </a:defRPr>
            </a:lvl4pPr>
            <a:lvl5pPr lvl="4" algn="l">
              <a:lnSpc>
                <a:spcPct val="100000"/>
              </a:lnSpc>
              <a:spcBef>
                <a:spcPts val="0"/>
              </a:spcBef>
              <a:spcAft>
                <a:spcPts val="0"/>
              </a:spcAft>
              <a:buClr>
                <a:schemeClr val="dk1"/>
              </a:buClr>
              <a:buSzPts val="4000"/>
              <a:buNone/>
              <a:defRPr sz="4000" b="1">
                <a:solidFill>
                  <a:schemeClr val="accent1"/>
                </a:solidFill>
              </a:defRPr>
            </a:lvl5pPr>
            <a:lvl6pPr lvl="5" algn="l">
              <a:lnSpc>
                <a:spcPct val="100000"/>
              </a:lnSpc>
              <a:spcBef>
                <a:spcPts val="0"/>
              </a:spcBef>
              <a:spcAft>
                <a:spcPts val="0"/>
              </a:spcAft>
              <a:buClr>
                <a:schemeClr val="dk1"/>
              </a:buClr>
              <a:buSzPts val="4000"/>
              <a:buNone/>
              <a:defRPr sz="4000" b="1">
                <a:solidFill>
                  <a:schemeClr val="accent1"/>
                </a:solidFill>
              </a:defRPr>
            </a:lvl6pPr>
            <a:lvl7pPr lvl="6" algn="l">
              <a:lnSpc>
                <a:spcPct val="100000"/>
              </a:lnSpc>
              <a:spcBef>
                <a:spcPts val="0"/>
              </a:spcBef>
              <a:spcAft>
                <a:spcPts val="0"/>
              </a:spcAft>
              <a:buClr>
                <a:schemeClr val="dk1"/>
              </a:buClr>
              <a:buSzPts val="4000"/>
              <a:buNone/>
              <a:defRPr sz="4000" b="1">
                <a:solidFill>
                  <a:schemeClr val="accent1"/>
                </a:solidFill>
              </a:defRPr>
            </a:lvl7pPr>
            <a:lvl8pPr lvl="7" algn="l">
              <a:lnSpc>
                <a:spcPct val="100000"/>
              </a:lnSpc>
              <a:spcBef>
                <a:spcPts val="0"/>
              </a:spcBef>
              <a:spcAft>
                <a:spcPts val="0"/>
              </a:spcAft>
              <a:buClr>
                <a:schemeClr val="dk1"/>
              </a:buClr>
              <a:buSzPts val="4000"/>
              <a:buNone/>
              <a:defRPr sz="4000" b="1">
                <a:solidFill>
                  <a:schemeClr val="accent1"/>
                </a:solidFill>
              </a:defRPr>
            </a:lvl8pPr>
            <a:lvl9pPr lvl="8" algn="l">
              <a:lnSpc>
                <a:spcPct val="100000"/>
              </a:lnSpc>
              <a:spcBef>
                <a:spcPts val="0"/>
              </a:spcBef>
              <a:spcAft>
                <a:spcPts val="0"/>
              </a:spcAft>
              <a:buClr>
                <a:schemeClr val="dk1"/>
              </a:buClr>
              <a:buSzPts val="4000"/>
              <a:buNone/>
              <a:defRPr sz="4000" b="1">
                <a:solidFill>
                  <a:schemeClr val="accent1"/>
                </a:solidFill>
              </a:defRPr>
            </a:lvl9pPr>
          </a:lstStyle>
          <a:p>
            <a:endParaRPr/>
          </a:p>
        </p:txBody>
      </p:sp>
      <p:sp>
        <p:nvSpPr>
          <p:cNvPr id="67" name="Google Shape;67;p15"/>
          <p:cNvSpPr txBox="1">
            <a:spLocks noGrp="1"/>
          </p:cNvSpPr>
          <p:nvPr>
            <p:ph type="body" idx="1"/>
          </p:nvPr>
        </p:nvSpPr>
        <p:spPr>
          <a:xfrm>
            <a:off x="6470533" y="2230303"/>
            <a:ext cx="5355300" cy="3987300"/>
          </a:xfrm>
          <a:prstGeom prst="rect">
            <a:avLst/>
          </a:prstGeom>
          <a:noFill/>
          <a:ln>
            <a:noFill/>
          </a:ln>
        </p:spPr>
        <p:txBody>
          <a:bodyPr spcFirstLastPara="1" wrap="square" lIns="91425" tIns="45700" rIns="91425" bIns="45700" anchor="t" anchorCtr="0">
            <a:noAutofit/>
          </a:bodyPr>
          <a:lstStyle>
            <a:lvl1pPr marL="457200" lvl="0" indent="-361950" algn="l">
              <a:lnSpc>
                <a:spcPct val="115000"/>
              </a:lnSpc>
              <a:spcBef>
                <a:spcPts val="0"/>
              </a:spcBef>
              <a:spcAft>
                <a:spcPts val="0"/>
              </a:spcAft>
              <a:buClr>
                <a:schemeClr val="dk2"/>
              </a:buClr>
              <a:buSzPts val="2100"/>
              <a:buChar char="●"/>
              <a:defRPr sz="2100">
                <a:solidFill>
                  <a:schemeClr val="dk2"/>
                </a:solidFill>
              </a:defRPr>
            </a:lvl1pPr>
            <a:lvl2pPr marL="914400" lvl="1" indent="-349250" algn="l">
              <a:lnSpc>
                <a:spcPct val="115000"/>
              </a:lnSpc>
              <a:spcBef>
                <a:spcPts val="2100"/>
              </a:spcBef>
              <a:spcAft>
                <a:spcPts val="0"/>
              </a:spcAft>
              <a:buClr>
                <a:schemeClr val="dk2"/>
              </a:buClr>
              <a:buSzPts val="1900"/>
              <a:buChar char="○"/>
              <a:defRPr sz="1900">
                <a:solidFill>
                  <a:schemeClr val="dk2"/>
                </a:solidFill>
              </a:defRPr>
            </a:lvl2pPr>
            <a:lvl3pPr marL="1371600" lvl="2" indent="-349250" algn="l">
              <a:lnSpc>
                <a:spcPct val="115000"/>
              </a:lnSpc>
              <a:spcBef>
                <a:spcPts val="2100"/>
              </a:spcBef>
              <a:spcAft>
                <a:spcPts val="0"/>
              </a:spcAft>
              <a:buClr>
                <a:schemeClr val="dk2"/>
              </a:buClr>
              <a:buSzPts val="1900"/>
              <a:buChar char="■"/>
              <a:defRPr sz="1900">
                <a:solidFill>
                  <a:schemeClr val="dk2"/>
                </a:solidFill>
              </a:defRPr>
            </a:lvl3pPr>
            <a:lvl4pPr marL="1828800" lvl="3" indent="-349250" algn="l">
              <a:lnSpc>
                <a:spcPct val="115000"/>
              </a:lnSpc>
              <a:spcBef>
                <a:spcPts val="2100"/>
              </a:spcBef>
              <a:spcAft>
                <a:spcPts val="0"/>
              </a:spcAft>
              <a:buClr>
                <a:schemeClr val="dk2"/>
              </a:buClr>
              <a:buSzPts val="1900"/>
              <a:buChar char="●"/>
              <a:defRPr sz="1900">
                <a:solidFill>
                  <a:schemeClr val="dk2"/>
                </a:solidFill>
              </a:defRPr>
            </a:lvl4pPr>
            <a:lvl5pPr marL="2286000" lvl="4" indent="-349250" algn="l">
              <a:lnSpc>
                <a:spcPct val="115000"/>
              </a:lnSpc>
              <a:spcBef>
                <a:spcPts val="2100"/>
              </a:spcBef>
              <a:spcAft>
                <a:spcPts val="0"/>
              </a:spcAft>
              <a:buClr>
                <a:schemeClr val="dk2"/>
              </a:buClr>
              <a:buSzPts val="1900"/>
              <a:buChar char="○"/>
              <a:defRPr sz="1900">
                <a:solidFill>
                  <a:schemeClr val="dk2"/>
                </a:solidFill>
              </a:defRPr>
            </a:lvl5pPr>
            <a:lvl6pPr marL="2743200" lvl="5" indent="-349250" algn="l">
              <a:lnSpc>
                <a:spcPct val="115000"/>
              </a:lnSpc>
              <a:spcBef>
                <a:spcPts val="2100"/>
              </a:spcBef>
              <a:spcAft>
                <a:spcPts val="0"/>
              </a:spcAft>
              <a:buClr>
                <a:schemeClr val="dk2"/>
              </a:buClr>
              <a:buSzPts val="1900"/>
              <a:buChar char="■"/>
              <a:defRPr sz="1900">
                <a:solidFill>
                  <a:schemeClr val="dk2"/>
                </a:solidFill>
              </a:defRPr>
            </a:lvl6pPr>
            <a:lvl7pPr marL="3200400" lvl="6" indent="-349250" algn="l">
              <a:lnSpc>
                <a:spcPct val="115000"/>
              </a:lnSpc>
              <a:spcBef>
                <a:spcPts val="2100"/>
              </a:spcBef>
              <a:spcAft>
                <a:spcPts val="0"/>
              </a:spcAft>
              <a:buClr>
                <a:schemeClr val="dk2"/>
              </a:buClr>
              <a:buSzPts val="1900"/>
              <a:buChar char="●"/>
              <a:defRPr sz="1900">
                <a:solidFill>
                  <a:schemeClr val="dk2"/>
                </a:solidFill>
              </a:defRPr>
            </a:lvl7pPr>
            <a:lvl8pPr marL="3657600" lvl="7" indent="-349250" algn="l">
              <a:lnSpc>
                <a:spcPct val="115000"/>
              </a:lnSpc>
              <a:spcBef>
                <a:spcPts val="2100"/>
              </a:spcBef>
              <a:spcAft>
                <a:spcPts val="0"/>
              </a:spcAft>
              <a:buClr>
                <a:schemeClr val="dk2"/>
              </a:buClr>
              <a:buSzPts val="1900"/>
              <a:buChar char="○"/>
              <a:defRPr sz="1900">
                <a:solidFill>
                  <a:schemeClr val="dk2"/>
                </a:solidFill>
              </a:defRPr>
            </a:lvl8pPr>
            <a:lvl9pPr marL="4114800" lvl="8" indent="-349250" algn="l">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68" name="Google Shape;68;p15"/>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1202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69"/>
        <p:cNvGrpSpPr/>
        <p:nvPr/>
      </p:nvGrpSpPr>
      <p:grpSpPr>
        <a:xfrm>
          <a:off x="0" y="0"/>
          <a:ext cx="0" cy="0"/>
          <a:chOff x="0" y="0"/>
          <a:chExt cx="0" cy="0"/>
        </a:xfrm>
      </p:grpSpPr>
      <p:sp>
        <p:nvSpPr>
          <p:cNvPr id="71" name="Google Shape;71;p16"/>
          <p:cNvSpPr txBox="1">
            <a:spLocks noGrp="1"/>
          </p:cNvSpPr>
          <p:nvPr>
            <p:ph type="title"/>
          </p:nvPr>
        </p:nvSpPr>
        <p:spPr>
          <a:xfrm>
            <a:off x="389167" y="542533"/>
            <a:ext cx="6417900" cy="1851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4000"/>
              <a:buNone/>
              <a:defRPr sz="4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72" name="Google Shape;72;p16"/>
          <p:cNvSpPr txBox="1">
            <a:spLocks noGrp="1"/>
          </p:cNvSpPr>
          <p:nvPr>
            <p:ph type="body" idx="1"/>
          </p:nvPr>
        </p:nvSpPr>
        <p:spPr>
          <a:xfrm>
            <a:off x="389300" y="2473268"/>
            <a:ext cx="6417900" cy="3435900"/>
          </a:xfrm>
          <a:prstGeom prst="rect">
            <a:avLst/>
          </a:prstGeom>
          <a:noFill/>
          <a:ln>
            <a:noFill/>
          </a:ln>
        </p:spPr>
        <p:txBody>
          <a:bodyPr spcFirstLastPara="1" wrap="square" lIns="91425" tIns="45700" rIns="91425" bIns="45700" anchor="t" anchorCtr="0">
            <a:noAutofit/>
          </a:bodyPr>
          <a:lstStyle>
            <a:lvl1pPr marL="457200" lvl="0" indent="-361950" algn="l">
              <a:lnSpc>
                <a:spcPct val="115000"/>
              </a:lnSpc>
              <a:spcBef>
                <a:spcPts val="0"/>
              </a:spcBef>
              <a:spcAft>
                <a:spcPts val="0"/>
              </a:spcAft>
              <a:buClr>
                <a:schemeClr val="dk2"/>
              </a:buClr>
              <a:buSzPts val="2100"/>
              <a:buChar char="●"/>
              <a:defRPr sz="2100">
                <a:solidFill>
                  <a:schemeClr val="dk2"/>
                </a:solidFill>
              </a:defRPr>
            </a:lvl1pPr>
            <a:lvl2pPr marL="914400" lvl="1" indent="-349250" algn="l">
              <a:lnSpc>
                <a:spcPct val="115000"/>
              </a:lnSpc>
              <a:spcBef>
                <a:spcPts val="2100"/>
              </a:spcBef>
              <a:spcAft>
                <a:spcPts val="0"/>
              </a:spcAft>
              <a:buClr>
                <a:schemeClr val="dk2"/>
              </a:buClr>
              <a:buSzPts val="1900"/>
              <a:buChar char="○"/>
              <a:defRPr sz="1900">
                <a:solidFill>
                  <a:schemeClr val="dk2"/>
                </a:solidFill>
              </a:defRPr>
            </a:lvl2pPr>
            <a:lvl3pPr marL="1371600" lvl="2" indent="-349250" algn="l">
              <a:lnSpc>
                <a:spcPct val="115000"/>
              </a:lnSpc>
              <a:spcBef>
                <a:spcPts val="2100"/>
              </a:spcBef>
              <a:spcAft>
                <a:spcPts val="0"/>
              </a:spcAft>
              <a:buClr>
                <a:schemeClr val="dk2"/>
              </a:buClr>
              <a:buSzPts val="1900"/>
              <a:buChar char="■"/>
              <a:defRPr sz="1900">
                <a:solidFill>
                  <a:schemeClr val="dk2"/>
                </a:solidFill>
              </a:defRPr>
            </a:lvl3pPr>
            <a:lvl4pPr marL="1828800" lvl="3" indent="-349250" algn="l">
              <a:lnSpc>
                <a:spcPct val="115000"/>
              </a:lnSpc>
              <a:spcBef>
                <a:spcPts val="2100"/>
              </a:spcBef>
              <a:spcAft>
                <a:spcPts val="0"/>
              </a:spcAft>
              <a:buClr>
                <a:schemeClr val="dk2"/>
              </a:buClr>
              <a:buSzPts val="1900"/>
              <a:buChar char="●"/>
              <a:defRPr sz="1900">
                <a:solidFill>
                  <a:schemeClr val="dk2"/>
                </a:solidFill>
              </a:defRPr>
            </a:lvl4pPr>
            <a:lvl5pPr marL="2286000" lvl="4" indent="-349250" algn="l">
              <a:lnSpc>
                <a:spcPct val="115000"/>
              </a:lnSpc>
              <a:spcBef>
                <a:spcPts val="2100"/>
              </a:spcBef>
              <a:spcAft>
                <a:spcPts val="0"/>
              </a:spcAft>
              <a:buClr>
                <a:schemeClr val="dk2"/>
              </a:buClr>
              <a:buSzPts val="1900"/>
              <a:buChar char="○"/>
              <a:defRPr sz="1900">
                <a:solidFill>
                  <a:schemeClr val="dk2"/>
                </a:solidFill>
              </a:defRPr>
            </a:lvl5pPr>
            <a:lvl6pPr marL="2743200" lvl="5" indent="-349250" algn="l">
              <a:lnSpc>
                <a:spcPct val="115000"/>
              </a:lnSpc>
              <a:spcBef>
                <a:spcPts val="2100"/>
              </a:spcBef>
              <a:spcAft>
                <a:spcPts val="0"/>
              </a:spcAft>
              <a:buClr>
                <a:schemeClr val="dk2"/>
              </a:buClr>
              <a:buSzPts val="1900"/>
              <a:buChar char="■"/>
              <a:defRPr sz="1900">
                <a:solidFill>
                  <a:schemeClr val="dk2"/>
                </a:solidFill>
              </a:defRPr>
            </a:lvl6pPr>
            <a:lvl7pPr marL="3200400" lvl="6" indent="-349250" algn="l">
              <a:lnSpc>
                <a:spcPct val="115000"/>
              </a:lnSpc>
              <a:spcBef>
                <a:spcPts val="2100"/>
              </a:spcBef>
              <a:spcAft>
                <a:spcPts val="0"/>
              </a:spcAft>
              <a:buClr>
                <a:schemeClr val="dk2"/>
              </a:buClr>
              <a:buSzPts val="1900"/>
              <a:buChar char="●"/>
              <a:defRPr sz="1900">
                <a:solidFill>
                  <a:schemeClr val="dk2"/>
                </a:solidFill>
              </a:defRPr>
            </a:lvl7pPr>
            <a:lvl8pPr marL="3657600" lvl="7" indent="-349250" algn="l">
              <a:lnSpc>
                <a:spcPct val="115000"/>
              </a:lnSpc>
              <a:spcBef>
                <a:spcPts val="2100"/>
              </a:spcBef>
              <a:spcAft>
                <a:spcPts val="0"/>
              </a:spcAft>
              <a:buClr>
                <a:schemeClr val="dk2"/>
              </a:buClr>
              <a:buSzPts val="1900"/>
              <a:buChar char="○"/>
              <a:defRPr sz="1900">
                <a:solidFill>
                  <a:schemeClr val="dk2"/>
                </a:solidFill>
              </a:defRPr>
            </a:lvl8pPr>
            <a:lvl9pPr marL="4114800" lvl="8" indent="-349250" algn="l">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73" name="Google Shape;73;p16"/>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96471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74"/>
        <p:cNvGrpSpPr/>
        <p:nvPr/>
      </p:nvGrpSpPr>
      <p:grpSpPr>
        <a:xfrm>
          <a:off x="0" y="0"/>
          <a:ext cx="0" cy="0"/>
          <a:chOff x="0" y="0"/>
          <a:chExt cx="0" cy="0"/>
        </a:xfrm>
      </p:grpSpPr>
      <p:sp>
        <p:nvSpPr>
          <p:cNvPr id="76" name="Google Shape;76;p17"/>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3" name="Google Shape;173;p22">
            <a:extLst>
              <a:ext uri="{FF2B5EF4-FFF2-40B4-BE49-F238E27FC236}">
                <a16:creationId xmlns:a16="http://schemas.microsoft.com/office/drawing/2014/main" id="{DEA43809-5534-44E3-A9FA-C47A574BF38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21208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89099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70940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20133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13507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5" name="Google Shape;173;p22">
            <a:extLst>
              <a:ext uri="{FF2B5EF4-FFF2-40B4-BE49-F238E27FC236}">
                <a16:creationId xmlns:a16="http://schemas.microsoft.com/office/drawing/2014/main" id="{26019222-1B41-4AFE-B785-97828988EC35}"/>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89147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6450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B2FED57C-495D-48A8-B6CA-953DCE71100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2275045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962748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6PXORQE5-CY"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0" y="6392825"/>
            <a:ext cx="12222600" cy="336600"/>
          </a:xfrm>
          <a:prstGeom prst="rect">
            <a:avLst/>
          </a:prstGeom>
          <a:solidFill>
            <a:schemeClr val="accent1">
              <a:lumMod val="40000"/>
              <a:lumOff val="60000"/>
            </a:schemeClr>
          </a:solid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000" b="1" dirty="0">
                <a:solidFill>
                  <a:srgbClr val="000000"/>
                </a:solidFill>
                <a:latin typeface="Century Gothic"/>
                <a:ea typeface="Century Gothic"/>
                <a:cs typeface="Century Gothic"/>
                <a:sym typeface="Century Gothic"/>
              </a:rPr>
              <a:t>By Nimisha </a:t>
            </a:r>
            <a:r>
              <a:rPr lang="en-US" sz="2000" b="1" dirty="0" err="1">
                <a:solidFill>
                  <a:srgbClr val="000000"/>
                </a:solidFill>
                <a:latin typeface="Century Gothic"/>
                <a:ea typeface="Century Gothic"/>
                <a:cs typeface="Century Gothic"/>
                <a:sym typeface="Century Gothic"/>
              </a:rPr>
              <a:t>Pachory</a:t>
            </a:r>
            <a:r>
              <a:rPr lang="en-US" sz="2000" b="1" dirty="0">
                <a:solidFill>
                  <a:srgbClr val="000000"/>
                </a:solidFill>
                <a:latin typeface="Century Gothic"/>
                <a:ea typeface="Century Gothic"/>
                <a:cs typeface="Century Gothic"/>
                <a:sym typeface="Century Gothic"/>
              </a:rPr>
              <a:t>, Jon Patterson, </a:t>
            </a:r>
            <a:r>
              <a:rPr lang="en-US" sz="2000" b="1" dirty="0">
                <a:solidFill>
                  <a:schemeClr val="dk1"/>
                </a:solidFill>
                <a:latin typeface="Century Gothic"/>
                <a:ea typeface="Century Gothic"/>
                <a:cs typeface="Century Gothic"/>
                <a:sym typeface="Century Gothic"/>
              </a:rPr>
              <a:t>Jay </a:t>
            </a:r>
            <a:r>
              <a:rPr lang="en-US" sz="2000" b="1" dirty="0" err="1">
                <a:solidFill>
                  <a:schemeClr val="dk1"/>
                </a:solidFill>
                <a:latin typeface="Century Gothic"/>
                <a:ea typeface="Century Gothic"/>
                <a:cs typeface="Century Gothic"/>
                <a:sym typeface="Century Gothic"/>
              </a:rPr>
              <a:t>Streff</a:t>
            </a:r>
            <a:r>
              <a:rPr lang="en-US" sz="2000" b="1" dirty="0">
                <a:solidFill>
                  <a:srgbClr val="000000"/>
                </a:solidFill>
                <a:latin typeface="Century Gothic"/>
                <a:ea typeface="Century Gothic"/>
                <a:cs typeface="Century Gothic"/>
                <a:sym typeface="Century Gothic"/>
              </a:rPr>
              <a:t>, </a:t>
            </a:r>
            <a:r>
              <a:rPr lang="en-US" sz="2000" b="1" dirty="0">
                <a:solidFill>
                  <a:schemeClr val="dk1"/>
                </a:solidFill>
                <a:latin typeface="Century Gothic"/>
                <a:ea typeface="Century Gothic"/>
                <a:cs typeface="Century Gothic"/>
                <a:sym typeface="Century Gothic"/>
              </a:rPr>
              <a:t>Viswanathan Subramanian</a:t>
            </a:r>
            <a:r>
              <a:rPr lang="en-US" sz="2000" b="1" dirty="0">
                <a:solidFill>
                  <a:srgbClr val="000000"/>
                </a:solidFill>
                <a:latin typeface="Century Gothic"/>
                <a:ea typeface="Century Gothic"/>
                <a:cs typeface="Century Gothic"/>
                <a:sym typeface="Century Gothic"/>
              </a:rPr>
              <a:t>, Brandon </a:t>
            </a:r>
            <a:r>
              <a:rPr lang="en-US" sz="2000" b="1" dirty="0" err="1">
                <a:solidFill>
                  <a:srgbClr val="000000"/>
                </a:solidFill>
                <a:latin typeface="Century Gothic"/>
                <a:ea typeface="Century Gothic"/>
                <a:cs typeface="Century Gothic"/>
                <a:sym typeface="Century Gothic"/>
              </a:rPr>
              <a:t>Wepking</a:t>
            </a:r>
            <a:endParaRPr sz="2000" b="1" dirty="0">
              <a:solidFill>
                <a:srgbClr val="000000"/>
              </a:solidFill>
              <a:latin typeface="Century Gothic"/>
              <a:ea typeface="Century Gothic"/>
              <a:cs typeface="Century Gothic"/>
              <a:sym typeface="Century Gothic"/>
            </a:endParaRPr>
          </a:p>
        </p:txBody>
      </p:sp>
      <p:sp>
        <p:nvSpPr>
          <p:cNvPr id="86" name="Google Shape;86;p19"/>
          <p:cNvSpPr/>
          <p:nvPr/>
        </p:nvSpPr>
        <p:spPr>
          <a:xfrm>
            <a:off x="0" y="4732975"/>
            <a:ext cx="12192000" cy="1031400"/>
          </a:xfrm>
          <a:prstGeom prst="rect">
            <a:avLst/>
          </a:prstGeom>
          <a:solidFill>
            <a:srgbClr val="FFFF00"/>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en-US" sz="6000" b="1" dirty="0">
                <a:latin typeface="Ultra"/>
                <a:ea typeface="Ultra"/>
                <a:cs typeface="Ultra"/>
                <a:sym typeface="Ultra"/>
              </a:rPr>
              <a:t>CRIME  IN  DALLAS</a:t>
            </a:r>
            <a:r>
              <a:rPr lang="en-US" sz="6000" b="1" dirty="0">
                <a:latin typeface="Helvetica Neue"/>
                <a:ea typeface="Helvetica Neue"/>
                <a:cs typeface="Helvetica Neue"/>
                <a:sym typeface="Helvetica Neue"/>
              </a:rPr>
              <a:t> </a:t>
            </a:r>
            <a:endParaRPr sz="6000" b="1" dirty="0">
              <a:latin typeface="Helvetica Neue"/>
              <a:ea typeface="Helvetica Neue"/>
              <a:cs typeface="Helvetica Neue"/>
              <a:sym typeface="Helvetica Neue"/>
            </a:endParaRPr>
          </a:p>
        </p:txBody>
      </p:sp>
      <p:sp>
        <p:nvSpPr>
          <p:cNvPr id="87" name="Google Shape;87;p19"/>
          <p:cNvSpPr/>
          <p:nvPr/>
        </p:nvSpPr>
        <p:spPr>
          <a:xfrm>
            <a:off x="1066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9"/>
          <p:cNvSpPr/>
          <p:nvPr/>
        </p:nvSpPr>
        <p:spPr>
          <a:xfrm>
            <a:off x="7162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1828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a:off x="4114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a:off x="3810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a:off x="3733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a:off x="3352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a:off x="2971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2590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2209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1524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1447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a:off x="4495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5943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55930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6705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8991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5257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8610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8229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7848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7467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7086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4876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6324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9372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10820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104698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11582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10134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9753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11201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1066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7162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1828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4114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3810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3733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352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971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590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2209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1447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4495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5943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55930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6705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8991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57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8610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8229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7848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7467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7086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4876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6324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9372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10820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104698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11582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10134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9753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11201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19"/>
          <p:cNvPicPr preferRelativeResize="0"/>
          <p:nvPr/>
        </p:nvPicPr>
        <p:blipFill>
          <a:blip r:embed="rId4">
            <a:alphaModFix/>
          </a:blip>
          <a:stretch>
            <a:fillRect/>
          </a:stretch>
        </p:blipFill>
        <p:spPr>
          <a:xfrm>
            <a:off x="10528457" y="76195"/>
            <a:ext cx="1681150" cy="168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28"/>
          <p:cNvPicPr preferRelativeResize="0"/>
          <p:nvPr/>
        </p:nvPicPr>
        <p:blipFill>
          <a:blip r:embed="rId3">
            <a:alphaModFix/>
          </a:blip>
          <a:stretch>
            <a:fillRect/>
          </a:stretch>
        </p:blipFill>
        <p:spPr>
          <a:xfrm>
            <a:off x="914400" y="1349000"/>
            <a:ext cx="10408404" cy="5204202"/>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F5FAC528-DAAD-4C37-AD2A-BCFF62652A79}"/>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a:effectLst/>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Month</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19"/>
        <p:cNvGrpSpPr/>
        <p:nvPr/>
      </p:nvGrpSpPr>
      <p:grpSpPr>
        <a:xfrm>
          <a:off x="0" y="0"/>
          <a:ext cx="0" cy="0"/>
          <a:chOff x="0" y="0"/>
          <a:chExt cx="0" cy="0"/>
        </a:xfrm>
      </p:grpSpPr>
      <p:pic>
        <p:nvPicPr>
          <p:cNvPr id="3074" name="Picture 2" descr="https://lh5.googleusercontent.com/3ZZkWA7IaKNg0-vC6U2jviUiULS12uN7YwrzvOPJ2kYvDlQOqO2rDtRasyPAWpkOH3l87OkQryfRFmwmoRdld6F_arXA5rNDAK2GXIxGrAjozlmxQq9-hqSPDq9vYB3heSGfkf56Hlg">
            <a:extLst>
              <a:ext uri="{FF2B5EF4-FFF2-40B4-BE49-F238E27FC236}">
                <a16:creationId xmlns:a16="http://schemas.microsoft.com/office/drawing/2014/main" id="{60DB9FA5-7475-43B4-B49E-AE69521AB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8100" y="433388"/>
            <a:ext cx="8096250" cy="6124575"/>
          </a:xfrm>
          <a:prstGeom prst="rect">
            <a:avLst/>
          </a:prstGeom>
          <a:noFill/>
          <a:extLst>
            <a:ext uri="{909E8E84-426E-40DD-AFC4-6F175D3DCCD1}">
              <a14:hiddenFill xmlns:a14="http://schemas.microsoft.com/office/drawing/2010/main">
                <a:solidFill>
                  <a:srgbClr val="FFFFFF"/>
                </a:solidFill>
              </a14:hiddenFill>
            </a:ext>
          </a:extLst>
        </p:spPr>
      </p:pic>
      <p:grpSp>
        <p:nvGrpSpPr>
          <p:cNvPr id="222" name="Group 224">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6"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7"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8"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9"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0"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1"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23" name="Group 232">
            <a:extLst>
              <a:ext uri="{FF2B5EF4-FFF2-40B4-BE49-F238E27FC236}">
                <a16:creationId xmlns:a16="http://schemas.microsoft.com/office/drawing/2014/main" id="{C2EAC6F4-CC14-4018-8EB7-80E98A207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34" name="Freeform 6">
              <a:extLst>
                <a:ext uri="{FF2B5EF4-FFF2-40B4-BE49-F238E27FC236}">
                  <a16:creationId xmlns:a16="http://schemas.microsoft.com/office/drawing/2014/main" id="{20B54FFC-1F45-4851-B17E-27AA9F2AA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5" name="Freeform 7">
              <a:extLst>
                <a:ext uri="{FF2B5EF4-FFF2-40B4-BE49-F238E27FC236}">
                  <a16:creationId xmlns:a16="http://schemas.microsoft.com/office/drawing/2014/main" id="{41D2D494-2435-4150-B9D3-974CD924E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6" name="Freeform 8">
              <a:extLst>
                <a:ext uri="{FF2B5EF4-FFF2-40B4-BE49-F238E27FC236}">
                  <a16:creationId xmlns:a16="http://schemas.microsoft.com/office/drawing/2014/main" id="{1919E1BB-9B82-4C97-919D-92ED3FFE6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7" name="Freeform 9">
              <a:extLst>
                <a:ext uri="{FF2B5EF4-FFF2-40B4-BE49-F238E27FC236}">
                  <a16:creationId xmlns:a16="http://schemas.microsoft.com/office/drawing/2014/main" id="{6F8ACC16-1243-4719-B21E-C286C1026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8" name="Freeform 10">
              <a:extLst>
                <a:ext uri="{FF2B5EF4-FFF2-40B4-BE49-F238E27FC236}">
                  <a16:creationId xmlns:a16="http://schemas.microsoft.com/office/drawing/2014/main" id="{453E1702-AF03-4993-9127-D048E9314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9" name="Freeform 11">
              <a:extLst>
                <a:ext uri="{FF2B5EF4-FFF2-40B4-BE49-F238E27FC236}">
                  <a16:creationId xmlns:a16="http://schemas.microsoft.com/office/drawing/2014/main" id="{B0A6365B-1292-4142-BA51-04BCB3D4C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2" name="Google Shape;173;p22">
            <a:extLst>
              <a:ext uri="{FF2B5EF4-FFF2-40B4-BE49-F238E27FC236}">
                <a16:creationId xmlns:a16="http://schemas.microsoft.com/office/drawing/2014/main" id="{F415B292-8B70-4BCF-808B-EE3A972F4A21}"/>
              </a:ext>
            </a:extLst>
          </p:cNvPr>
          <p:cNvSpPr txBox="1">
            <a:spLocks noGrp="1"/>
          </p:cNvSpPr>
          <p:nvPr>
            <p:ph type="title"/>
          </p:nvPr>
        </p:nvSpPr>
        <p:spPr>
          <a:xfrm rot="610679">
            <a:off x="168853" y="517361"/>
            <a:ext cx="4577148" cy="611809"/>
          </a:xfrm>
          <a:prstGeom prst="chevron">
            <a:avLst/>
          </a:prstGeom>
          <a:solidFill>
            <a:schemeClr val="accent1">
              <a:alpha val="50000"/>
            </a:schemeClr>
          </a:solidFill>
          <a:ln>
            <a:noFill/>
          </a:ln>
          <a:effectLst/>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algn="l">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Divisions of Dallas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2563318" y="1562469"/>
            <a:ext cx="9020175" cy="4545367"/>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861A1A36-AD35-4E54-A8CF-91895E25D18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Total Police Incidents by Division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2161510" y="1637916"/>
            <a:ext cx="9513254" cy="4756627"/>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8D418583-EB3C-464C-B377-6324C9DC62A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Crimes by Division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2"/>
          <p:cNvPicPr preferRelativeResize="0"/>
          <p:nvPr/>
        </p:nvPicPr>
        <p:blipFill>
          <a:blip r:embed="rId3">
            <a:alphaModFix/>
          </a:blip>
          <a:stretch>
            <a:fillRect/>
          </a:stretch>
        </p:blipFill>
        <p:spPr>
          <a:xfrm>
            <a:off x="3408218" y="1357744"/>
            <a:ext cx="7564582" cy="504305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BB8D2EF6-0F48-4A84-8B5B-FB86CBF15FD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Concentration of Violent Crime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3639127" y="1480797"/>
            <a:ext cx="7370618" cy="4913746"/>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575C230A-AAC7-4BAA-9BE4-10FEC59AB98A}"/>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Overall Violent Crime Density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5"/>
          <p:cNvPicPr preferRelativeResize="0"/>
          <p:nvPr/>
        </p:nvPicPr>
        <p:blipFill>
          <a:blip r:embed="rId3">
            <a:alphaModFix/>
          </a:blip>
          <a:stretch>
            <a:fillRect/>
          </a:stretch>
        </p:blipFill>
        <p:spPr>
          <a:xfrm>
            <a:off x="3657599" y="1191392"/>
            <a:ext cx="7804727" cy="5203151"/>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7100D5BF-D1AF-4CC8-B1BC-4C7ADEA1932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Heat Map of  Crimes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3740727" y="1259224"/>
            <a:ext cx="7712362" cy="514157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B640C608-0979-4336-9C36-536FD8AC37AB}"/>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Density by Month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2" name="Google Shape;262;p36"/>
          <p:cNvPicPr preferRelativeResize="0"/>
          <p:nvPr/>
        </p:nvPicPr>
        <p:blipFill>
          <a:blip r:embed="rId3">
            <a:alphaModFix/>
          </a:blip>
          <a:stretch>
            <a:fillRect/>
          </a:stretch>
        </p:blipFill>
        <p:spPr>
          <a:xfrm>
            <a:off x="3826219" y="1319198"/>
            <a:ext cx="7613018" cy="507534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13A6B7AC-FB1B-470B-AF5C-97CC28A549A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Day of Week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9" name="Google Shape;269;p37"/>
          <p:cNvPicPr preferRelativeResize="0"/>
          <p:nvPr/>
        </p:nvPicPr>
        <p:blipFill>
          <a:blip r:embed="rId3">
            <a:alphaModFix/>
          </a:blip>
          <a:stretch>
            <a:fillRect/>
          </a:stretch>
        </p:blipFill>
        <p:spPr>
          <a:xfrm>
            <a:off x="3916218" y="1210535"/>
            <a:ext cx="7772400" cy="5184008"/>
          </a:xfrm>
          <a:prstGeom prst="rect">
            <a:avLst/>
          </a:prstGeom>
          <a:ln>
            <a:noFill/>
          </a:ln>
          <a:effectLst>
            <a:outerShdw blurRad="190500" algn="tl" rotWithShape="0">
              <a:srgbClr val="000000">
                <a:alpha val="70000"/>
              </a:srgbClr>
            </a:outerShdw>
          </a:effectLst>
        </p:spPr>
      </p:pic>
      <p:sp>
        <p:nvSpPr>
          <p:cNvPr id="5" name="Google Shape;173;p22">
            <a:extLst>
              <a:ext uri="{FF2B5EF4-FFF2-40B4-BE49-F238E27FC236}">
                <a16:creationId xmlns:a16="http://schemas.microsoft.com/office/drawing/2014/main" id="{7C450C01-68F9-481E-8645-E244566E65C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Time of Day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55"/>
        <p:cNvGrpSpPr/>
        <p:nvPr/>
      </p:nvGrpSpPr>
      <p:grpSpPr>
        <a:xfrm>
          <a:off x="0" y="0"/>
          <a:ext cx="0" cy="0"/>
          <a:chOff x="0" y="0"/>
          <a:chExt cx="0" cy="0"/>
        </a:xfrm>
      </p:grpSpPr>
      <p:grpSp>
        <p:nvGrpSpPr>
          <p:cNvPr id="99" name="Group 9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07" name="Rectangle 106">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Google Shape;156;p20"/>
          <p:cNvPicPr preferRelativeResize="0"/>
          <p:nvPr/>
        </p:nvPicPr>
        <p:blipFill rotWithShape="1">
          <a:blip r:embed="rId4">
            <a:extLst/>
          </a:blip>
          <a:srcRect t="3331" b="12399"/>
          <a:stretch/>
        </p:blipFill>
        <p:spPr>
          <a:xfrm>
            <a:off x="20" y="10"/>
            <a:ext cx="12191980" cy="6857990"/>
          </a:xfrm>
          <a:prstGeom prst="rect">
            <a:avLst/>
          </a:prstGeom>
          <a:noFill/>
        </p:spPr>
      </p:pic>
      <p:sp>
        <p:nvSpPr>
          <p:cNvPr id="109"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12"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3"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4"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5"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16"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17"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7" name="Google Shape;157;p20"/>
          <p:cNvSpPr txBox="1">
            <a:spLocks noGrp="1"/>
          </p:cNvSpPr>
          <p:nvPr>
            <p:ph type="title"/>
          </p:nvPr>
        </p:nvSpPr>
        <p:spPr>
          <a:xfrm>
            <a:off x="3970867" y="558800"/>
            <a:ext cx="7535333" cy="1413933"/>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4000" kern="1200" cap="none">
                <a:ln w="3175" cmpd="sng">
                  <a:noFill/>
                </a:ln>
                <a:solidFill>
                  <a:schemeClr val="bg1"/>
                </a:solidFill>
                <a:effectLst/>
                <a:latin typeface="+mj-lt"/>
                <a:ea typeface="+mj-ea"/>
                <a:cs typeface="+mj-cs"/>
              </a:rPr>
              <a:t>Presentation Overview</a:t>
            </a:r>
          </a:p>
        </p:txBody>
      </p:sp>
      <p:sp>
        <p:nvSpPr>
          <p:cNvPr id="158" name="Google Shape;158;p20"/>
          <p:cNvSpPr txBox="1">
            <a:spLocks noGrp="1"/>
          </p:cNvSpPr>
          <p:nvPr>
            <p:ph type="body" idx="1"/>
          </p:nvPr>
        </p:nvSpPr>
        <p:spPr>
          <a:xfrm>
            <a:off x="3970867" y="2048933"/>
            <a:ext cx="7532156" cy="3742267"/>
          </a:xfrm>
          <a:prstGeom prst="rect">
            <a:avLst/>
          </a:prstGeom>
        </p:spPr>
        <p:txBody>
          <a:bodyPr spcFirstLastPara="1" vert="horz" lIns="91440" tIns="45720" rIns="91440" bIns="45720" rtlCol="0" anchor="ctr" anchorCtr="0">
            <a:normAutofit/>
          </a:bodyPr>
          <a:lstStyle/>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Context </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Introduction to dataset</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Questions we’re looking to answer</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Intensity of crime by division</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Violent crime</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Rate of crimes</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Response time of Dallas Police Department</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Victim demographics</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Conclusion/Recommendations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38"/>
          <p:cNvGrpSpPr/>
          <p:nvPr/>
        </p:nvGrpSpPr>
        <p:grpSpPr>
          <a:xfrm>
            <a:off x="4045528" y="1621129"/>
            <a:ext cx="7167418" cy="4773414"/>
            <a:chOff x="2743200" y="914400"/>
            <a:chExt cx="8229600" cy="5480814"/>
          </a:xfrm>
        </p:grpSpPr>
        <p:pic>
          <p:nvPicPr>
            <p:cNvPr id="275" name="Google Shape;275;p38"/>
            <p:cNvPicPr preferRelativeResize="0"/>
            <p:nvPr/>
          </p:nvPicPr>
          <p:blipFill>
            <a:blip r:embed="rId3">
              <a:alphaModFix/>
            </a:blip>
            <a:stretch>
              <a:fillRect/>
            </a:stretch>
          </p:blipFill>
          <p:spPr>
            <a:xfrm>
              <a:off x="2743200" y="914400"/>
              <a:ext cx="8229600" cy="5480814"/>
            </a:xfrm>
            <a:prstGeom prst="rect">
              <a:avLst/>
            </a:prstGeom>
            <a:ln>
              <a:noFill/>
            </a:ln>
            <a:effectLst>
              <a:outerShdw blurRad="190500" algn="tl" rotWithShape="0">
                <a:srgbClr val="000000">
                  <a:alpha val="70000"/>
                </a:srgbClr>
              </a:outerShdw>
            </a:effectLst>
          </p:spPr>
        </p:pic>
        <p:pic>
          <p:nvPicPr>
            <p:cNvPr id="276" name="Google Shape;276;p38"/>
            <p:cNvPicPr preferRelativeResize="0"/>
            <p:nvPr/>
          </p:nvPicPr>
          <p:blipFill>
            <a:blip r:embed="rId4">
              <a:alphaModFix/>
            </a:blip>
            <a:stretch>
              <a:fillRect/>
            </a:stretch>
          </p:blipFill>
          <p:spPr>
            <a:xfrm>
              <a:off x="5658776" y="2057000"/>
              <a:ext cx="937200" cy="937200"/>
            </a:xfrm>
            <a:prstGeom prst="rect">
              <a:avLst/>
            </a:prstGeom>
            <a:ln>
              <a:noFill/>
            </a:ln>
            <a:effectLst>
              <a:outerShdw blurRad="190500" algn="tl" rotWithShape="0">
                <a:srgbClr val="000000">
                  <a:alpha val="70000"/>
                </a:srgbClr>
              </a:outerShdw>
            </a:effectLst>
          </p:spPr>
        </p:pic>
      </p:grpSp>
      <p:sp>
        <p:nvSpPr>
          <p:cNvPr id="6" name="Google Shape;173;p22">
            <a:extLst>
              <a:ext uri="{FF2B5EF4-FFF2-40B4-BE49-F238E27FC236}">
                <a16:creationId xmlns:a16="http://schemas.microsoft.com/office/drawing/2014/main" id="{4B9A2760-4932-450C-8FA2-0A8928FE5DB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Victim Crime by Residency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81"/>
        <p:cNvGrpSpPr/>
        <p:nvPr/>
      </p:nvGrpSpPr>
      <p:grpSpPr>
        <a:xfrm>
          <a:off x="0" y="0"/>
          <a:ext cx="0" cy="0"/>
          <a:chOff x="0" y="0"/>
          <a:chExt cx="0" cy="0"/>
        </a:xfrm>
      </p:grpSpPr>
      <p:pic>
        <p:nvPicPr>
          <p:cNvPr id="283" name="Google Shape;283;p39"/>
          <p:cNvPicPr preferRelativeResize="0"/>
          <p:nvPr/>
        </p:nvPicPr>
        <p:blipFill rotWithShape="1">
          <a:blip r:embed="rId4">
            <a:extLst/>
          </a:blip>
          <a:srcRect r="4311"/>
          <a:stretch/>
        </p:blipFill>
        <p:spPr>
          <a:xfrm>
            <a:off x="937491" y="1441930"/>
            <a:ext cx="3632789" cy="470149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84" name="Google Shape;284;p39"/>
          <p:cNvSpPr txBox="1">
            <a:spLocks noGrp="1"/>
          </p:cNvSpPr>
          <p:nvPr>
            <p:ph idx="1"/>
          </p:nvPr>
        </p:nvSpPr>
        <p:spPr>
          <a:xfrm>
            <a:off x="4876799" y="1579418"/>
            <a:ext cx="6908801" cy="4564003"/>
          </a:xfrm>
          <a:prstGeom prst="rect">
            <a:avLst/>
          </a:prstGeom>
        </p:spPr>
        <p:txBody>
          <a:bodyPr spcFirstLastPara="1" lIns="91425" tIns="45700" rIns="91425" bIns="45700" anchorCtr="0">
            <a:normAutofit/>
          </a:bodyPr>
          <a:lstStyle/>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Time taken for the officer to arrive at the scene after a 911 call.</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Differs from city to city based on factors like city population, police funding, and available resources. </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It’s hard to give an accurate average when it comes to police response times.</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Most cities aim to maintain an average response time of around five to six minutes for their highest-priority calls.</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Rapidly growing cities simply outpace police department’s ability to scale their resources.</a:t>
            </a:r>
          </a:p>
          <a:p>
            <a:pPr algn="just">
              <a:spcBef>
                <a:spcPts val="1000"/>
              </a:spcBef>
              <a:spcAft>
                <a:spcPts val="1000"/>
              </a:spcAft>
              <a:buFont typeface="Wingdings" panose="05000000000000000000" pitchFamily="2" charset="2"/>
              <a:buChar char="ü"/>
            </a:pPr>
            <a:endParaRPr lang="en-US" sz="2000" dirty="0">
              <a:solidFill>
                <a:schemeClr val="accent1">
                  <a:lumMod val="50000"/>
                </a:schemeClr>
              </a:solidFill>
            </a:endParaRPr>
          </a:p>
        </p:txBody>
      </p:sp>
      <p:sp>
        <p:nvSpPr>
          <p:cNvPr id="14" name="Google Shape;173;p22">
            <a:extLst>
              <a:ext uri="{FF2B5EF4-FFF2-40B4-BE49-F238E27FC236}">
                <a16:creationId xmlns:a16="http://schemas.microsoft.com/office/drawing/2014/main" id="{3D07F1EC-152C-436B-A35E-8D3B84458C43}"/>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 of Dallas Police</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40"/>
          <p:cNvSpPr txBox="1">
            <a:spLocks noGrp="1"/>
          </p:cNvSpPr>
          <p:nvPr>
            <p:ph idx="1"/>
          </p:nvPr>
        </p:nvSpPr>
        <p:spPr>
          <a:xfrm>
            <a:off x="2059625" y="1463057"/>
            <a:ext cx="8976100" cy="4225368"/>
          </a:xfrm>
          <a:prstGeom prst="rect">
            <a:avLst/>
          </a:prstGeom>
        </p:spPr>
        <p:txBody>
          <a:bodyPr spcFirstLastPara="1" vert="horz" lIns="91425" tIns="45700" rIns="91425" bIns="45700" rtlCol="0" anchor="ctr" anchorCtr="0">
            <a:normAutofit/>
          </a:bodyPr>
          <a:lstStyle/>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Time between Call Received Time and Call Dispatch Time.</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Using the “median” response time as opposed to “mean” as it skews the data.</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The Speed of response time is a quantile within the aggregated dataset (Fastest, Fast, Slow and Slowest).</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The average response time of Dallas Police is 113 minutes  for all types of calls and median response time is 17 minutes.</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endParaRPr sz="2000" dirty="0">
              <a:solidFill>
                <a:schemeClr val="accent1">
                  <a:lumMod val="50000"/>
                </a:schemeClr>
              </a:solidFill>
            </a:endParaRPr>
          </a:p>
        </p:txBody>
      </p:sp>
      <p:sp>
        <p:nvSpPr>
          <p:cNvPr id="7" name="Google Shape;173;p22">
            <a:extLst>
              <a:ext uri="{FF2B5EF4-FFF2-40B4-BE49-F238E27FC236}">
                <a16:creationId xmlns:a16="http://schemas.microsoft.com/office/drawing/2014/main" id="{AF4ABB6B-B020-44C8-B0C0-2F49DBC03C07}"/>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 of Dallas Police</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172314" y="2030079"/>
            <a:ext cx="5800698" cy="3834486"/>
          </a:xfrm>
          <a:prstGeom prst="rect">
            <a:avLst/>
          </a:prstGeom>
          <a:ln>
            <a:noFill/>
          </a:ln>
          <a:effectLst>
            <a:outerShdw blurRad="190500" algn="tl" rotWithShape="0">
              <a:srgbClr val="000000">
                <a:alpha val="70000"/>
              </a:srgbClr>
            </a:outerShdw>
          </a:effectLst>
        </p:spPr>
      </p:pic>
      <p:pic>
        <p:nvPicPr>
          <p:cNvPr id="297" name="Google Shape;297;p41"/>
          <p:cNvPicPr preferRelativeResize="0"/>
          <p:nvPr/>
        </p:nvPicPr>
        <p:blipFill>
          <a:blip r:embed="rId4">
            <a:alphaModFix/>
          </a:blip>
          <a:stretch>
            <a:fillRect/>
          </a:stretch>
        </p:blipFill>
        <p:spPr>
          <a:xfrm>
            <a:off x="6023339" y="2030079"/>
            <a:ext cx="5943600" cy="3834486"/>
          </a:xfrm>
          <a:prstGeom prst="rect">
            <a:avLst/>
          </a:prstGeom>
          <a:ln>
            <a:noFill/>
          </a:ln>
          <a:effectLst>
            <a:outerShdw blurRad="190500" algn="tl" rotWithShape="0">
              <a:srgbClr val="000000">
                <a:alpha val="70000"/>
              </a:srgbClr>
            </a:outerShdw>
          </a:effectLst>
        </p:spPr>
      </p:pic>
      <p:sp>
        <p:nvSpPr>
          <p:cNvPr id="298" name="Google Shape;298;p41"/>
          <p:cNvSpPr txBox="1"/>
          <p:nvPr/>
        </p:nvSpPr>
        <p:spPr>
          <a:xfrm>
            <a:off x="2282613" y="1527846"/>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299" name="Google Shape;299;p41"/>
          <p:cNvSpPr txBox="1"/>
          <p:nvPr/>
        </p:nvSpPr>
        <p:spPr>
          <a:xfrm>
            <a:off x="8160389" y="1527846"/>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
        <p:nvSpPr>
          <p:cNvPr id="7" name="Google Shape;173;p22">
            <a:extLst>
              <a:ext uri="{FF2B5EF4-FFF2-40B4-BE49-F238E27FC236}">
                <a16:creationId xmlns:a16="http://schemas.microsoft.com/office/drawing/2014/main" id="{C5CF4B09-24B1-40AF-A1FF-BA7F8CCB9E14}"/>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Responsiveness by Month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2"/>
          <p:cNvSpPr txBox="1"/>
          <p:nvPr/>
        </p:nvSpPr>
        <p:spPr>
          <a:xfrm>
            <a:off x="2072689"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306" name="Google Shape;306;p42"/>
          <p:cNvSpPr txBox="1"/>
          <p:nvPr/>
        </p:nvSpPr>
        <p:spPr>
          <a:xfrm>
            <a:off x="8029751"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pic>
        <p:nvPicPr>
          <p:cNvPr id="307" name="Google Shape;307;p42"/>
          <p:cNvPicPr preferRelativeResize="0"/>
          <p:nvPr/>
        </p:nvPicPr>
        <p:blipFill>
          <a:blip r:embed="rId3">
            <a:alphaModFix/>
          </a:blip>
          <a:stretch>
            <a:fillRect/>
          </a:stretch>
        </p:blipFill>
        <p:spPr>
          <a:xfrm>
            <a:off x="210795" y="2228088"/>
            <a:ext cx="5303889" cy="3993423"/>
          </a:xfrm>
          <a:prstGeom prst="rect">
            <a:avLst/>
          </a:prstGeom>
          <a:ln>
            <a:noFill/>
          </a:ln>
          <a:effectLst>
            <a:outerShdw blurRad="190500" algn="tl" rotWithShape="0">
              <a:srgbClr val="000000">
                <a:alpha val="70000"/>
              </a:srgbClr>
            </a:outerShdw>
          </a:effectLst>
        </p:spPr>
      </p:pic>
      <p:pic>
        <p:nvPicPr>
          <p:cNvPr id="308" name="Google Shape;308;p42"/>
          <p:cNvPicPr preferRelativeResize="0"/>
          <p:nvPr/>
        </p:nvPicPr>
        <p:blipFill>
          <a:blip r:embed="rId4">
            <a:alphaModFix/>
          </a:blip>
          <a:stretch>
            <a:fillRect/>
          </a:stretch>
        </p:blipFill>
        <p:spPr>
          <a:xfrm>
            <a:off x="5847129" y="2227127"/>
            <a:ext cx="6147767" cy="3993423"/>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96FC4943-8841-4469-8E84-27A7C15CEE3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82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day of Month were they most responsive?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6" name="Google Shape;316;p43"/>
          <p:cNvPicPr preferRelativeResize="0"/>
          <p:nvPr/>
        </p:nvPicPr>
        <p:blipFill>
          <a:blip r:embed="rId3">
            <a:alphaModFix/>
          </a:blip>
          <a:stretch>
            <a:fillRect/>
          </a:stretch>
        </p:blipFill>
        <p:spPr>
          <a:xfrm>
            <a:off x="183377" y="2198301"/>
            <a:ext cx="5616103" cy="3949430"/>
          </a:xfrm>
          <a:prstGeom prst="rect">
            <a:avLst/>
          </a:prstGeom>
          <a:ln>
            <a:noFill/>
          </a:ln>
          <a:effectLst>
            <a:outerShdw blurRad="190500" algn="tl" rotWithShape="0">
              <a:srgbClr val="000000">
                <a:alpha val="70000"/>
              </a:srgbClr>
            </a:outerShdw>
          </a:effectLst>
        </p:spPr>
      </p:pic>
      <p:pic>
        <p:nvPicPr>
          <p:cNvPr id="317" name="Google Shape;317;p43"/>
          <p:cNvPicPr preferRelativeResize="0"/>
          <p:nvPr/>
        </p:nvPicPr>
        <p:blipFill>
          <a:blip r:embed="rId4">
            <a:alphaModFix/>
          </a:blip>
          <a:stretch>
            <a:fillRect/>
          </a:stretch>
        </p:blipFill>
        <p:spPr>
          <a:xfrm>
            <a:off x="5843027" y="2198300"/>
            <a:ext cx="6159629" cy="3935845"/>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F5C87A9F-4DCA-4DCF-8EE6-132A1B92FFFC}"/>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day turns out most responsive?</a:t>
            </a:r>
          </a:p>
          <a:p>
            <a:pPr>
              <a:spcBef>
                <a:spcPts val="0"/>
              </a:spcBef>
            </a:pP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
        <p:nvSpPr>
          <p:cNvPr id="8" name="Google Shape;305;p42">
            <a:extLst>
              <a:ext uri="{FF2B5EF4-FFF2-40B4-BE49-F238E27FC236}">
                <a16:creationId xmlns:a16="http://schemas.microsoft.com/office/drawing/2014/main" id="{FEEFB910-4819-4E1E-A9C0-84661BE63502}"/>
              </a:ext>
            </a:extLst>
          </p:cNvPr>
          <p:cNvSpPr txBox="1"/>
          <p:nvPr/>
        </p:nvSpPr>
        <p:spPr>
          <a:xfrm>
            <a:off x="2035745"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9" name="Google Shape;306;p42">
            <a:extLst>
              <a:ext uri="{FF2B5EF4-FFF2-40B4-BE49-F238E27FC236}">
                <a16:creationId xmlns:a16="http://schemas.microsoft.com/office/drawing/2014/main" id="{58D7C387-CADE-49E1-AD82-51CD34EF23CB}"/>
              </a:ext>
            </a:extLst>
          </p:cNvPr>
          <p:cNvSpPr txBox="1"/>
          <p:nvPr/>
        </p:nvSpPr>
        <p:spPr>
          <a:xfrm>
            <a:off x="7992807"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6142084" y="2075688"/>
            <a:ext cx="5943600" cy="3962400"/>
          </a:xfrm>
          <a:prstGeom prst="rect">
            <a:avLst/>
          </a:prstGeom>
          <a:ln>
            <a:noFill/>
          </a:ln>
          <a:effectLst>
            <a:outerShdw blurRad="190500" algn="tl" rotWithShape="0">
              <a:srgbClr val="000000">
                <a:alpha val="70000"/>
              </a:srgbClr>
            </a:outerShdw>
          </a:effectLst>
        </p:spPr>
      </p:pic>
      <p:pic>
        <p:nvPicPr>
          <p:cNvPr id="326" name="Google Shape;326;p44"/>
          <p:cNvPicPr preferRelativeResize="0"/>
          <p:nvPr/>
        </p:nvPicPr>
        <p:blipFill>
          <a:blip r:embed="rId4">
            <a:alphaModFix/>
          </a:blip>
          <a:stretch>
            <a:fillRect/>
          </a:stretch>
        </p:blipFill>
        <p:spPr>
          <a:xfrm>
            <a:off x="140322" y="2075688"/>
            <a:ext cx="5943600" cy="3962400"/>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C1CA0163-2A80-4DEB-A280-3F67A0ADA5C8}"/>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What time are they most responsive?</a:t>
            </a:r>
          </a:p>
        </p:txBody>
      </p:sp>
      <p:sp>
        <p:nvSpPr>
          <p:cNvPr id="8" name="Google Shape;305;p42">
            <a:extLst>
              <a:ext uri="{FF2B5EF4-FFF2-40B4-BE49-F238E27FC236}">
                <a16:creationId xmlns:a16="http://schemas.microsoft.com/office/drawing/2014/main" id="{A7D8E683-AAB9-460D-A37F-F3AC42925C75}"/>
              </a:ext>
            </a:extLst>
          </p:cNvPr>
          <p:cNvSpPr txBox="1"/>
          <p:nvPr/>
        </p:nvSpPr>
        <p:spPr>
          <a:xfrm>
            <a:off x="2322072"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9" name="Google Shape;306;p42">
            <a:extLst>
              <a:ext uri="{FF2B5EF4-FFF2-40B4-BE49-F238E27FC236}">
                <a16:creationId xmlns:a16="http://schemas.microsoft.com/office/drawing/2014/main" id="{2B5D65E7-7C34-4E88-8358-95CCB9CDA7ED}"/>
              </a:ext>
            </a:extLst>
          </p:cNvPr>
          <p:cNvSpPr txBox="1"/>
          <p:nvPr/>
        </p:nvSpPr>
        <p:spPr>
          <a:xfrm>
            <a:off x="8279134"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2" name="Google Shape;332;p45"/>
          <p:cNvPicPr preferRelativeResize="0"/>
          <p:nvPr/>
        </p:nvPicPr>
        <p:blipFill>
          <a:blip r:embed="rId3">
            <a:alphaModFix/>
          </a:blip>
          <a:stretch>
            <a:fillRect/>
          </a:stretch>
        </p:blipFill>
        <p:spPr>
          <a:xfrm>
            <a:off x="3681104" y="1479935"/>
            <a:ext cx="7762749" cy="4914608"/>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A4AD6C72-48EC-40F3-9964-57C144ABC0D4}"/>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Times By Divisions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8" name="Google Shape;338;p46"/>
          <p:cNvPicPr preferRelativeResize="0"/>
          <p:nvPr/>
        </p:nvPicPr>
        <p:blipFill>
          <a:blip r:embed="rId3">
            <a:alphaModFix/>
          </a:blip>
          <a:stretch>
            <a:fillRect/>
          </a:stretch>
        </p:blipFill>
        <p:spPr>
          <a:xfrm>
            <a:off x="3583709" y="1509953"/>
            <a:ext cx="7777018" cy="4884590"/>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986A21DD-672F-45F3-B08F-149C5DE4F6EA}"/>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Hourly Response Time of Divisions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344" name="Google Shape;344;p47"/>
          <p:cNvGrpSpPr/>
          <p:nvPr/>
        </p:nvGrpSpPr>
        <p:grpSpPr>
          <a:xfrm>
            <a:off x="2826326" y="1762476"/>
            <a:ext cx="8654473" cy="4121673"/>
            <a:chOff x="1718152" y="1220070"/>
            <a:chExt cx="8755381" cy="3619078"/>
          </a:xfrm>
          <a:effectLst>
            <a:outerShdw blurRad="50800" dist="38100" dir="10800000" algn="r" rotWithShape="0">
              <a:prstClr val="black">
                <a:alpha val="40000"/>
              </a:prstClr>
            </a:outerShdw>
          </a:effectLst>
        </p:grpSpPr>
        <p:grpSp>
          <p:nvGrpSpPr>
            <p:cNvPr id="345" name="Google Shape;345;p47"/>
            <p:cNvGrpSpPr/>
            <p:nvPr/>
          </p:nvGrpSpPr>
          <p:grpSpPr>
            <a:xfrm>
              <a:off x="1718152" y="3945170"/>
              <a:ext cx="8755381" cy="893978"/>
              <a:chOff x="1431325" y="2473842"/>
              <a:chExt cx="6566700" cy="670500"/>
            </a:xfrm>
          </p:grpSpPr>
          <p:sp>
            <p:nvSpPr>
              <p:cNvPr id="346" name="Google Shape;346;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7" name="Google Shape;347;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180k</a:t>
                </a:r>
                <a:endParaRPr sz="2400">
                  <a:solidFill>
                    <a:srgbClr val="FFFFFF"/>
                  </a:solidFill>
                  <a:latin typeface="Roboto"/>
                  <a:ea typeface="Roboto"/>
                  <a:cs typeface="Roboto"/>
                  <a:sym typeface="Roboto"/>
                </a:endParaRPr>
              </a:p>
            </p:txBody>
          </p:sp>
          <p:sp>
            <p:nvSpPr>
              <p:cNvPr id="348" name="Google Shape;348;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Other</a:t>
                </a:r>
                <a:endParaRPr sz="2400">
                  <a:solidFill>
                    <a:srgbClr val="FFFFFF"/>
                  </a:solidFill>
                  <a:latin typeface="Roboto"/>
                  <a:ea typeface="Roboto"/>
                  <a:cs typeface="Roboto"/>
                  <a:sym typeface="Roboto"/>
                </a:endParaRPr>
              </a:p>
            </p:txBody>
          </p:sp>
          <p:sp>
            <p:nvSpPr>
              <p:cNvPr id="349" name="Google Shape;349;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0" name="Google Shape;350;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1" name="Google Shape;351;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2" name="Google Shape;352;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14%</a:t>
                </a:r>
                <a:endParaRPr sz="2400">
                  <a:solidFill>
                    <a:srgbClr val="FFFFFF"/>
                  </a:solidFill>
                  <a:latin typeface="Roboto Light"/>
                  <a:ea typeface="Roboto Light"/>
                  <a:cs typeface="Roboto Light"/>
                  <a:sym typeface="Roboto Light"/>
                </a:endParaRPr>
              </a:p>
            </p:txBody>
          </p:sp>
          <p:cxnSp>
            <p:nvCxnSpPr>
              <p:cNvPr id="353" name="Google Shape;353;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54" name="Google Shape;354;p47"/>
            <p:cNvGrpSpPr/>
            <p:nvPr/>
          </p:nvGrpSpPr>
          <p:grpSpPr>
            <a:xfrm>
              <a:off x="1718152" y="3036803"/>
              <a:ext cx="8755381" cy="893978"/>
              <a:chOff x="1431325" y="2473842"/>
              <a:chExt cx="6566700" cy="670500"/>
            </a:xfrm>
          </p:grpSpPr>
          <p:sp>
            <p:nvSpPr>
              <p:cNvPr id="355" name="Google Shape;355;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6" name="Google Shape;356;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316k</a:t>
                </a:r>
                <a:endParaRPr sz="2400">
                  <a:solidFill>
                    <a:srgbClr val="FFFFFF"/>
                  </a:solidFill>
                  <a:latin typeface="Roboto"/>
                  <a:ea typeface="Roboto"/>
                  <a:cs typeface="Roboto"/>
                  <a:sym typeface="Roboto"/>
                </a:endParaRPr>
              </a:p>
            </p:txBody>
          </p:sp>
          <p:sp>
            <p:nvSpPr>
              <p:cNvPr id="357" name="Google Shape;357;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dirty="0">
                    <a:solidFill>
                      <a:srgbClr val="FFFFFF"/>
                    </a:solidFill>
                    <a:latin typeface="Roboto"/>
                    <a:ea typeface="Roboto"/>
                    <a:cs typeface="Roboto"/>
                    <a:sym typeface="Roboto"/>
                  </a:rPr>
                  <a:t>Black or African American</a:t>
                </a:r>
                <a:endParaRPr sz="2400" dirty="0">
                  <a:solidFill>
                    <a:srgbClr val="FFFFFF"/>
                  </a:solidFill>
                  <a:latin typeface="Roboto"/>
                  <a:ea typeface="Roboto"/>
                  <a:cs typeface="Roboto"/>
                  <a:sym typeface="Roboto"/>
                </a:endParaRPr>
              </a:p>
            </p:txBody>
          </p:sp>
          <p:sp>
            <p:nvSpPr>
              <p:cNvPr id="358" name="Google Shape;358;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9" name="Google Shape;359;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0" name="Google Shape;360;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1" name="Google Shape;361;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24%</a:t>
                </a:r>
                <a:endParaRPr sz="2400">
                  <a:solidFill>
                    <a:srgbClr val="FFFFFF"/>
                  </a:solidFill>
                  <a:latin typeface="Roboto Light"/>
                  <a:ea typeface="Roboto Light"/>
                  <a:cs typeface="Roboto Light"/>
                  <a:sym typeface="Roboto Light"/>
                </a:endParaRPr>
              </a:p>
            </p:txBody>
          </p:sp>
          <p:cxnSp>
            <p:nvCxnSpPr>
              <p:cNvPr id="362" name="Google Shape;362;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63" name="Google Shape;363;p47"/>
            <p:cNvGrpSpPr/>
            <p:nvPr/>
          </p:nvGrpSpPr>
          <p:grpSpPr>
            <a:xfrm>
              <a:off x="1718152" y="2128437"/>
              <a:ext cx="8755381" cy="893978"/>
              <a:chOff x="1431325" y="2473842"/>
              <a:chExt cx="6566700" cy="670500"/>
            </a:xfrm>
          </p:grpSpPr>
          <p:sp>
            <p:nvSpPr>
              <p:cNvPr id="364" name="Google Shape;364;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5" name="Google Shape;365;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378k</a:t>
                </a:r>
                <a:endParaRPr sz="2400">
                  <a:solidFill>
                    <a:srgbClr val="FFFFFF"/>
                  </a:solidFill>
                  <a:latin typeface="Roboto"/>
                  <a:ea typeface="Roboto"/>
                  <a:cs typeface="Roboto"/>
                  <a:sym typeface="Roboto"/>
                </a:endParaRPr>
              </a:p>
            </p:txBody>
          </p:sp>
          <p:sp>
            <p:nvSpPr>
              <p:cNvPr id="366" name="Google Shape;366;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dirty="0">
                    <a:solidFill>
                      <a:srgbClr val="FFFFFF"/>
                    </a:solidFill>
                    <a:latin typeface="Roboto"/>
                    <a:ea typeface="Roboto"/>
                    <a:cs typeface="Roboto"/>
                    <a:sym typeface="Roboto"/>
                  </a:rPr>
                  <a:t>Hispanic or Latino</a:t>
                </a:r>
                <a:endParaRPr sz="2400" dirty="0">
                  <a:solidFill>
                    <a:srgbClr val="FFFFFF"/>
                  </a:solidFill>
                  <a:latin typeface="Roboto"/>
                  <a:ea typeface="Roboto"/>
                  <a:cs typeface="Roboto"/>
                  <a:sym typeface="Roboto"/>
                </a:endParaRPr>
              </a:p>
            </p:txBody>
          </p:sp>
          <p:sp>
            <p:nvSpPr>
              <p:cNvPr id="367" name="Google Shape;367;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8" name="Google Shape;368;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9" name="Google Shape;369;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29%</a:t>
                </a:r>
                <a:endParaRPr sz="2400">
                  <a:solidFill>
                    <a:srgbClr val="FFFFFF"/>
                  </a:solidFill>
                  <a:latin typeface="Roboto Light"/>
                  <a:ea typeface="Roboto Light"/>
                  <a:cs typeface="Roboto Light"/>
                  <a:sym typeface="Roboto Light"/>
                </a:endParaRPr>
              </a:p>
            </p:txBody>
          </p:sp>
          <p:cxnSp>
            <p:nvCxnSpPr>
              <p:cNvPr id="371" name="Google Shape;371;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72" name="Google Shape;372;p47"/>
            <p:cNvGrpSpPr/>
            <p:nvPr/>
          </p:nvGrpSpPr>
          <p:grpSpPr>
            <a:xfrm>
              <a:off x="1718152" y="1220070"/>
              <a:ext cx="8755381" cy="893978"/>
              <a:chOff x="1431325" y="2473842"/>
              <a:chExt cx="6566700" cy="670500"/>
            </a:xfrm>
          </p:grpSpPr>
          <p:sp>
            <p:nvSpPr>
              <p:cNvPr id="373" name="Google Shape;373;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4" name="Google Shape;374;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425k</a:t>
                </a:r>
                <a:endParaRPr sz="1800">
                  <a:solidFill>
                    <a:srgbClr val="FFFFFF"/>
                  </a:solidFill>
                  <a:latin typeface="Roboto"/>
                  <a:ea typeface="Roboto"/>
                  <a:cs typeface="Roboto"/>
                  <a:sym typeface="Roboto"/>
                </a:endParaRPr>
              </a:p>
            </p:txBody>
          </p:sp>
          <p:sp>
            <p:nvSpPr>
              <p:cNvPr id="375" name="Google Shape;375;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White</a:t>
                </a:r>
                <a:endParaRPr sz="2400">
                  <a:solidFill>
                    <a:srgbClr val="FFFFFF"/>
                  </a:solidFill>
                  <a:latin typeface="Roboto"/>
                  <a:ea typeface="Roboto"/>
                  <a:cs typeface="Roboto"/>
                  <a:sym typeface="Roboto"/>
                </a:endParaRPr>
              </a:p>
            </p:txBody>
          </p:sp>
          <p:sp>
            <p:nvSpPr>
              <p:cNvPr id="376" name="Google Shape;376;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7" name="Google Shape;377;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8" name="Google Shape;378;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9" name="Google Shape;379;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33%</a:t>
                </a:r>
                <a:endParaRPr sz="2400">
                  <a:solidFill>
                    <a:srgbClr val="FFFFFF"/>
                  </a:solidFill>
                  <a:latin typeface="Roboto Light"/>
                  <a:ea typeface="Roboto Light"/>
                  <a:cs typeface="Roboto Light"/>
                  <a:sym typeface="Roboto Light"/>
                </a:endParaRPr>
              </a:p>
            </p:txBody>
          </p:sp>
          <p:cxnSp>
            <p:nvCxnSpPr>
              <p:cNvPr id="380" name="Google Shape;380;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sp>
        <p:nvSpPr>
          <p:cNvPr id="40" name="Google Shape;173;p22">
            <a:extLst>
              <a:ext uri="{FF2B5EF4-FFF2-40B4-BE49-F238E27FC236}">
                <a16:creationId xmlns:a16="http://schemas.microsoft.com/office/drawing/2014/main" id="{790BC06F-C1A5-458F-9502-3F083E3ABD85}"/>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Dallas Ethnicity &amp; Race Demographics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1" descr="&quot;As The World Turns&quot; was airing on CBS the afternoon of November 22, 1963, when Walter Cronkite broke in to tell the nation that President Kennedy had been shot. Coverage then went back to the soap opera, but not for long. Charles Osgood reports on how America learned of the shooting of a president." title="JFK assassination: Cronkite informs a shocked nation">
            <a:hlinkClick r:id="rId3"/>
          </p:cNvPr>
          <p:cNvPicPr preferRelativeResize="0"/>
          <p:nvPr/>
        </p:nvPicPr>
        <p:blipFill>
          <a:blip r:embed="rId4">
            <a:alphaModFix/>
          </a:blip>
          <a:stretch>
            <a:fillRect/>
          </a:stretch>
        </p:blipFill>
        <p:spPr>
          <a:xfrm>
            <a:off x="4613060" y="121531"/>
            <a:ext cx="7396065" cy="6614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4" name="Google Shape;164;p21"/>
          <p:cNvSpPr txBox="1">
            <a:spLocks noGrp="1"/>
          </p:cNvSpPr>
          <p:nvPr>
            <p:ph type="title"/>
          </p:nvPr>
        </p:nvSpPr>
        <p:spPr>
          <a:xfrm>
            <a:off x="1691725" y="267061"/>
            <a:ext cx="2712600" cy="53537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56 Years Ago...</a:t>
            </a:r>
            <a:endParaRPr dirty="0"/>
          </a:p>
        </p:txBody>
      </p:sp>
      <p:pic>
        <p:nvPicPr>
          <p:cNvPr id="165" name="Google Shape;165;p21"/>
          <p:cNvPicPr preferRelativeResize="0"/>
          <p:nvPr/>
        </p:nvPicPr>
        <p:blipFill>
          <a:blip r:embed="rId5">
            <a:alphaModFix/>
          </a:blip>
          <a:stretch>
            <a:fillRect/>
          </a:stretch>
        </p:blipFill>
        <p:spPr>
          <a:xfrm>
            <a:off x="1356300" y="1785674"/>
            <a:ext cx="3048025" cy="3286650"/>
          </a:xfrm>
          <a:prstGeom prst="rect">
            <a:avLst/>
          </a:prstGeom>
          <a:ln>
            <a:noFill/>
          </a:ln>
          <a:effectLst>
            <a:outerShdw blurRad="190500" algn="tl" rotWithShape="0">
              <a:srgbClr val="000000">
                <a:alpha val="70000"/>
              </a:srgbClr>
            </a:outerShdw>
          </a:effectLst>
        </p:spPr>
      </p:pic>
      <p:grpSp>
        <p:nvGrpSpPr>
          <p:cNvPr id="166" name="Google Shape;166;p21"/>
          <p:cNvGrpSpPr/>
          <p:nvPr/>
        </p:nvGrpSpPr>
        <p:grpSpPr>
          <a:xfrm>
            <a:off x="4613060" y="122525"/>
            <a:ext cx="3543875" cy="592800"/>
            <a:chOff x="8619525" y="319250"/>
            <a:chExt cx="3543875" cy="592800"/>
          </a:xfrm>
        </p:grpSpPr>
        <p:sp>
          <p:nvSpPr>
            <p:cNvPr id="167" name="Google Shape;167;p21"/>
            <p:cNvSpPr/>
            <p:nvPr/>
          </p:nvSpPr>
          <p:spPr>
            <a:xfrm>
              <a:off x="8619525" y="319250"/>
              <a:ext cx="3481200" cy="59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p:nvPr/>
          </p:nvSpPr>
          <p:spPr>
            <a:xfrm>
              <a:off x="9031700" y="319250"/>
              <a:ext cx="31317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rgbClr val="980000"/>
                  </a:solidFill>
                  <a:latin typeface="Ultra"/>
                  <a:ea typeface="Ultra"/>
                  <a:cs typeface="Ultra"/>
                  <a:sym typeface="Ultra"/>
                </a:rPr>
                <a:t>CBS News Broadcast: November 22, 1963</a:t>
              </a:r>
              <a:endParaRPr sz="1500" b="1">
                <a:solidFill>
                  <a:srgbClr val="980000"/>
                </a:solidFill>
                <a:latin typeface="Ultra"/>
                <a:ea typeface="Ultra"/>
                <a:cs typeface="Ultra"/>
                <a:sym typeface="Ultra"/>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6" name="Google Shape;386;p48"/>
          <p:cNvPicPr preferRelativeResize="0"/>
          <p:nvPr/>
        </p:nvPicPr>
        <p:blipFill>
          <a:blip r:embed="rId3">
            <a:alphaModFix/>
          </a:blip>
          <a:stretch>
            <a:fillRect/>
          </a:stretch>
        </p:blipFill>
        <p:spPr>
          <a:xfrm>
            <a:off x="6258349" y="2308671"/>
            <a:ext cx="5675601" cy="4254624"/>
          </a:xfrm>
          <a:prstGeom prst="rect">
            <a:avLst/>
          </a:prstGeom>
          <a:ln>
            <a:noFill/>
          </a:ln>
          <a:effectLst>
            <a:outerShdw blurRad="190500" algn="tl" rotWithShape="0">
              <a:srgbClr val="000000">
                <a:alpha val="70000"/>
              </a:srgbClr>
            </a:outerShdw>
          </a:effectLst>
        </p:spPr>
      </p:pic>
      <p:graphicFrame>
        <p:nvGraphicFramePr>
          <p:cNvPr id="387" name="Google Shape;387;p48"/>
          <p:cNvGraphicFramePr/>
          <p:nvPr>
            <p:extLst>
              <p:ext uri="{D42A27DB-BD31-4B8C-83A1-F6EECF244321}">
                <p14:modId xmlns:p14="http://schemas.microsoft.com/office/powerpoint/2010/main" val="543899059"/>
              </p:ext>
            </p:extLst>
          </p:nvPr>
        </p:nvGraphicFramePr>
        <p:xfrm>
          <a:off x="1571625" y="1924050"/>
          <a:ext cx="4362025" cy="3651804"/>
        </p:xfrm>
        <a:graphic>
          <a:graphicData uri="http://schemas.openxmlformats.org/drawingml/2006/table">
            <a:tbl>
              <a:tblPr firstRow="1" firstCol="1" bandRow="1">
                <a:effectLst>
                  <a:outerShdw blurRad="50800" dist="38100" dir="5400000" algn="t" rotWithShape="0">
                    <a:prstClr val="black">
                      <a:alpha val="40000"/>
                    </a:prstClr>
                  </a:outerShdw>
                </a:effectLst>
                <a:tableStyleId>{69C7853C-536D-4A76-A0AE-DD22124D55A5}</a:tableStyleId>
              </a:tblPr>
              <a:tblGrid>
                <a:gridCol w="1300628">
                  <a:extLst>
                    <a:ext uri="{9D8B030D-6E8A-4147-A177-3AD203B41FA5}">
                      <a16:colId xmlns:a16="http://schemas.microsoft.com/office/drawing/2014/main" val="20000"/>
                    </a:ext>
                  </a:extLst>
                </a:gridCol>
                <a:gridCol w="1171676">
                  <a:extLst>
                    <a:ext uri="{9D8B030D-6E8A-4147-A177-3AD203B41FA5}">
                      <a16:colId xmlns:a16="http://schemas.microsoft.com/office/drawing/2014/main" val="20001"/>
                    </a:ext>
                  </a:extLst>
                </a:gridCol>
                <a:gridCol w="966090">
                  <a:extLst>
                    <a:ext uri="{9D8B030D-6E8A-4147-A177-3AD203B41FA5}">
                      <a16:colId xmlns:a16="http://schemas.microsoft.com/office/drawing/2014/main" val="20002"/>
                    </a:ext>
                  </a:extLst>
                </a:gridCol>
                <a:gridCol w="923631">
                  <a:extLst>
                    <a:ext uri="{9D8B030D-6E8A-4147-A177-3AD203B41FA5}">
                      <a16:colId xmlns:a16="http://schemas.microsoft.com/office/drawing/2014/main" val="20003"/>
                    </a:ext>
                  </a:extLst>
                </a:gridCol>
              </a:tblGrid>
              <a:tr h="664711">
                <a:tc>
                  <a:txBody>
                    <a:bodyPr/>
                    <a:lstStyle/>
                    <a:p>
                      <a:pPr marL="0" lvl="0" indent="0" algn="ctr" rtl="0">
                        <a:spcBef>
                          <a:spcPts val="0"/>
                        </a:spcBef>
                        <a:spcAft>
                          <a:spcPts val="0"/>
                        </a:spcAft>
                        <a:buNone/>
                      </a:pP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700" dirty="0"/>
                        <a:t>Male</a:t>
                      </a: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700" dirty="0"/>
                        <a:t>Female</a:t>
                      </a: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67114">
                <a:tc>
                  <a:txBody>
                    <a:bodyPr/>
                    <a:lstStyle/>
                    <a:p>
                      <a:pPr marL="0" lvl="0" indent="0" algn="l" rtl="0">
                        <a:spcBef>
                          <a:spcPts val="0"/>
                        </a:spcBef>
                        <a:spcAft>
                          <a:spcPts val="0"/>
                        </a:spcAft>
                        <a:buNone/>
                      </a:pPr>
                      <a:r>
                        <a:rPr lang="en-US" sz="1700" dirty="0"/>
                        <a:t>Teenager</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dirty="0"/>
                        <a:t>19 &amp; Younger</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a:t>185k</a:t>
                      </a:r>
                      <a:endParaRPr sz="11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190k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7114">
                <a:tc>
                  <a:txBody>
                    <a:bodyPr/>
                    <a:lstStyle/>
                    <a:p>
                      <a:pPr marL="0" lvl="0" indent="0" algn="l" rtl="0">
                        <a:spcBef>
                          <a:spcPts val="0"/>
                        </a:spcBef>
                        <a:spcAft>
                          <a:spcPts val="0"/>
                        </a:spcAft>
                        <a:buNone/>
                      </a:pPr>
                      <a:r>
                        <a:rPr lang="en-US" sz="1700" dirty="0"/>
                        <a:t>Young Adult</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20 - 34</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a:t>230k</a:t>
                      </a:r>
                      <a:endParaRPr sz="11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220k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683">
                <a:tc>
                  <a:txBody>
                    <a:bodyPr/>
                    <a:lstStyle/>
                    <a:p>
                      <a:pPr marL="0" lvl="0" indent="0" algn="l" rtl="0">
                        <a:spcBef>
                          <a:spcPts val="0"/>
                        </a:spcBef>
                        <a:spcAft>
                          <a:spcPts val="0"/>
                        </a:spcAft>
                        <a:buNone/>
                      </a:pPr>
                      <a:r>
                        <a:rPr lang="en-US" sz="1700" dirty="0"/>
                        <a:t>Middle Age</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35 - 54</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150k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155k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5683">
                <a:tc>
                  <a:txBody>
                    <a:bodyPr/>
                    <a:lstStyle/>
                    <a:p>
                      <a:pPr marL="0" lvl="0" indent="0" algn="l" rtl="0">
                        <a:spcBef>
                          <a:spcPts val="0"/>
                        </a:spcBef>
                        <a:spcAft>
                          <a:spcPts val="0"/>
                        </a:spcAft>
                        <a:buNone/>
                      </a:pPr>
                      <a:r>
                        <a:rPr lang="en-US" sz="1700" dirty="0"/>
                        <a:t>Elderly</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55 &amp; Older</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80k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90k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5683">
                <a:tc>
                  <a:txBody>
                    <a:bodyPr/>
                    <a:lstStyle/>
                    <a:p>
                      <a:pPr marL="0" lvl="0" indent="0" algn="l" rtl="0">
                        <a:spcBef>
                          <a:spcPts val="0"/>
                        </a:spcBef>
                        <a:spcAft>
                          <a:spcPts val="0"/>
                        </a:spcAft>
                        <a:buNone/>
                      </a:pPr>
                      <a:r>
                        <a:rPr lang="en-US" sz="1700" dirty="0"/>
                        <a:t>Total</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645k</a:t>
                      </a:r>
                      <a:endParaRPr sz="1700" b="1"/>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dirty="0"/>
                        <a:t>655k</a:t>
                      </a:r>
                      <a:endParaRPr sz="1700" b="1"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Google Shape;173;p22">
            <a:extLst>
              <a:ext uri="{FF2B5EF4-FFF2-40B4-BE49-F238E27FC236}">
                <a16:creationId xmlns:a16="http://schemas.microsoft.com/office/drawing/2014/main" id="{B7568252-00E4-402D-9AD1-937739FCF45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Dallas Age &amp; Sex Demographics</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391"/>
        <p:cNvGrpSpPr/>
        <p:nvPr/>
      </p:nvGrpSpPr>
      <p:grpSpPr>
        <a:xfrm>
          <a:off x="0" y="0"/>
          <a:ext cx="0" cy="0"/>
          <a:chOff x="0" y="0"/>
          <a:chExt cx="0" cy="0"/>
        </a:xfrm>
      </p:grpSpPr>
      <p:grpSp>
        <p:nvGrpSpPr>
          <p:cNvPr id="78" name="Group 7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2" name="Google Shape;173;p22">
            <a:extLst>
              <a:ext uri="{FF2B5EF4-FFF2-40B4-BE49-F238E27FC236}">
                <a16:creationId xmlns:a16="http://schemas.microsoft.com/office/drawing/2014/main" id="{C0638D0B-F62B-474A-836C-6F5734276D55}"/>
              </a:ext>
            </a:extLst>
          </p:cNvPr>
          <p:cNvSpPr txBox="1">
            <a:spLocks/>
          </p:cNvSpPr>
          <p:nvPr/>
        </p:nvSpPr>
        <p:spPr>
          <a:xfrm>
            <a:off x="2120902" y="5547693"/>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race is targeted the most? </a:t>
            </a:r>
          </a:p>
        </p:txBody>
      </p:sp>
      <p:pic>
        <p:nvPicPr>
          <p:cNvPr id="1026" name="Picture 2" descr="https://lh4.googleusercontent.com/jwC3ShUjXY7ssmBd3RT5ip-LNdPETB7BwNksnui3Gh_xErrmQtBxJzZejiH7vAtlW2IGpftxAl-7Biw-Lsby5EKpmFLgg4DC01bpKOxk36KV4E6whgAPoFjSc1hJwpsPkwaqcZcAzpk">
            <a:extLst>
              <a:ext uri="{FF2B5EF4-FFF2-40B4-BE49-F238E27FC236}">
                <a16:creationId xmlns:a16="http://schemas.microsoft.com/office/drawing/2014/main" id="{B9E7F4DF-0955-416C-B025-E4B7E3C3C5F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587673" y="279400"/>
            <a:ext cx="7058227" cy="47069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0"/>
          <p:cNvPicPr preferRelativeResize="0"/>
          <p:nvPr/>
        </p:nvPicPr>
        <p:blipFill>
          <a:blip r:embed="rId3">
            <a:alphaModFix/>
          </a:blip>
          <a:stretch>
            <a:fillRect/>
          </a:stretch>
        </p:blipFill>
        <p:spPr>
          <a:xfrm>
            <a:off x="4067175" y="1490065"/>
            <a:ext cx="7353300" cy="4904478"/>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E31CCB54-5DAD-4821-9D05-CFBF0533BD5B}"/>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has most violent crimes?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51"/>
          <p:cNvPicPr preferRelativeResize="0"/>
          <p:nvPr/>
        </p:nvPicPr>
        <p:blipFill>
          <a:blip r:embed="rId3">
            <a:alphaModFix/>
          </a:blip>
          <a:stretch>
            <a:fillRect/>
          </a:stretch>
        </p:blipFill>
        <p:spPr>
          <a:xfrm>
            <a:off x="3574926" y="1342243"/>
            <a:ext cx="7540749" cy="5052300"/>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4A2DCC8B-4FBA-42A6-935A-90E45CB8883F}"/>
              </a:ext>
            </a:extLst>
          </p:cNvPr>
          <p:cNvSpPr txBox="1">
            <a:spLocks/>
          </p:cNvSpPr>
          <p:nvPr/>
        </p:nvSpPr>
        <p:spPr>
          <a:xfrm>
            <a:off x="403225" y="463457"/>
            <a:ext cx="10712450"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 anchorCtr="0">
            <a:normAutofit fontScale="67500" lnSpcReduction="2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and gender have most violent crimes against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09"/>
        <p:cNvGrpSpPr/>
        <p:nvPr/>
      </p:nvGrpSpPr>
      <p:grpSpPr>
        <a:xfrm>
          <a:off x="0" y="0"/>
          <a:ext cx="0" cy="0"/>
          <a:chOff x="0" y="0"/>
          <a:chExt cx="0" cy="0"/>
        </a:xfrm>
      </p:grpSpPr>
      <p:grpSp>
        <p:nvGrpSpPr>
          <p:cNvPr id="96" name="Group 9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2" name="Google Shape;173;p22">
            <a:extLst>
              <a:ext uri="{FF2B5EF4-FFF2-40B4-BE49-F238E27FC236}">
                <a16:creationId xmlns:a16="http://schemas.microsoft.com/office/drawing/2014/main" id="{94CD0408-036B-4A85-832E-210953AF90C6}"/>
              </a:ext>
            </a:extLst>
          </p:cNvPr>
          <p:cNvSpPr txBox="1">
            <a:spLocks/>
          </p:cNvSpPr>
          <p:nvPr/>
        </p:nvSpPr>
        <p:spPr>
          <a:xfrm>
            <a:off x="403225" y="463457"/>
            <a:ext cx="11052173"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 anchorCtr="0">
            <a:normAutofit fontScale="75000" lnSpcReduction="2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and race has the most violent crimes against them?</a:t>
            </a:r>
          </a:p>
        </p:txBody>
      </p:sp>
      <p:pic>
        <p:nvPicPr>
          <p:cNvPr id="2050" name="Picture 2" descr="https://lh3.googleusercontent.com/xoe74IJ4QSo4QWAKw2QDqpjJXS8rCinqB_nvQd9dw-5ZnpSIr5WPcPcsMkv3ZOYyBtP1a-uknvtwutgGbtvYn-hr4eFF1sMVxiuqdKhx3RvPBfhOA89RmY0788OYhMyK602YiEEGuSE">
            <a:extLst>
              <a:ext uri="{FF2B5EF4-FFF2-40B4-BE49-F238E27FC236}">
                <a16:creationId xmlns:a16="http://schemas.microsoft.com/office/drawing/2014/main" id="{A7F2DC6F-E2EC-4A1D-8E32-3C48A50CF68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827589" y="1408298"/>
            <a:ext cx="7038974" cy="46940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15"/>
        <p:cNvGrpSpPr/>
        <p:nvPr/>
      </p:nvGrpSpPr>
      <p:grpSpPr>
        <a:xfrm>
          <a:off x="0" y="0"/>
          <a:ext cx="0" cy="0"/>
          <a:chOff x="0" y="0"/>
          <a:chExt cx="0" cy="0"/>
        </a:xfrm>
      </p:grpSpPr>
      <p:sp useBgFill="1">
        <p:nvSpPr>
          <p:cNvPr id="419" name="Rectangle 101">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3">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6"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08"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10"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12"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14" name="Freeform: Shape 113">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116"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417" name="Google Shape;417;p53"/>
          <p:cNvSpPr txBox="1">
            <a:spLocks noGrp="1"/>
          </p:cNvSpPr>
          <p:nvPr>
            <p:ph idx="1"/>
          </p:nvPr>
        </p:nvSpPr>
        <p:spPr>
          <a:xfrm>
            <a:off x="3854451" y="1724024"/>
            <a:ext cx="7648572" cy="3124201"/>
          </a:xfrm>
          <a:prstGeom prst="rect">
            <a:avLst/>
          </a:prstGeom>
        </p:spPr>
        <p:txBody>
          <a:bodyPr spcFirstLastPara="1" vert="horz" lIns="91440" tIns="45720" rIns="91440" bIns="45720" rtlCol="0" anchor="t" anchorCtr="0">
            <a:normAutofit/>
          </a:bodyPr>
          <a:lstStyle/>
          <a:p>
            <a:pPr marL="457200" lvl="0" indent="-342900"/>
            <a:r>
              <a:rPr lang="en-US" sz="2000" kern="1200" cap="none" dirty="0">
                <a:solidFill>
                  <a:schemeClr val="tx1"/>
                </a:solidFill>
                <a:effectLst/>
                <a:latin typeface="+mn-lt"/>
                <a:ea typeface="+mn-ea"/>
                <a:cs typeface="+mn-cs"/>
              </a:rPr>
              <a:t>2018 dataset</a:t>
            </a:r>
          </a:p>
          <a:p>
            <a:pPr marL="457200" lvl="0" indent="-342900"/>
            <a:r>
              <a:rPr lang="en-US" sz="2000" kern="1200" cap="none" dirty="0">
                <a:solidFill>
                  <a:schemeClr val="tx1"/>
                </a:solidFill>
                <a:effectLst/>
                <a:latin typeface="+mn-lt"/>
                <a:ea typeface="+mn-ea"/>
                <a:cs typeface="+mn-cs"/>
              </a:rPr>
              <a:t>Violent crime and crime by Neighborhood</a:t>
            </a:r>
          </a:p>
          <a:p>
            <a:pPr marL="457200" lvl="0" indent="-342900"/>
            <a:r>
              <a:rPr lang="en-US" sz="2000" kern="1200" cap="none" dirty="0">
                <a:solidFill>
                  <a:schemeClr val="tx1"/>
                </a:solidFill>
                <a:effectLst/>
                <a:latin typeface="+mn-lt"/>
                <a:ea typeface="+mn-ea"/>
                <a:cs typeface="+mn-cs"/>
              </a:rPr>
              <a:t>Rates of crime over time</a:t>
            </a:r>
          </a:p>
          <a:p>
            <a:pPr marL="457200" lvl="0" indent="-342900"/>
            <a:r>
              <a:rPr lang="en-US" sz="2000" kern="1200" cap="none" dirty="0">
                <a:solidFill>
                  <a:schemeClr val="tx1"/>
                </a:solidFill>
                <a:effectLst/>
                <a:latin typeface="+mn-lt"/>
                <a:ea typeface="+mn-ea"/>
                <a:cs typeface="+mn-cs"/>
              </a:rPr>
              <a:t>Response times by officers</a:t>
            </a:r>
          </a:p>
          <a:p>
            <a:pPr marL="457200" lvl="0" indent="-342900"/>
            <a:r>
              <a:rPr lang="en-US" sz="2000" kern="1200" cap="none" dirty="0">
                <a:solidFill>
                  <a:schemeClr val="tx1"/>
                </a:solidFill>
                <a:effectLst/>
                <a:latin typeface="+mn-lt"/>
                <a:ea typeface="+mn-ea"/>
                <a:cs typeface="+mn-cs"/>
              </a:rPr>
              <a:t>Demographics of Dallas</a:t>
            </a:r>
          </a:p>
          <a:p>
            <a:pPr marL="457200" lvl="0" indent="0"/>
            <a:endParaRPr lang="en-US" sz="2000" kern="1200" cap="none" dirty="0">
              <a:solidFill>
                <a:schemeClr val="tx1"/>
              </a:solidFill>
              <a:effectLst/>
              <a:latin typeface="+mn-lt"/>
              <a:ea typeface="+mn-ea"/>
              <a:cs typeface="+mn-cs"/>
            </a:endParaRPr>
          </a:p>
        </p:txBody>
      </p:sp>
      <p:pic>
        <p:nvPicPr>
          <p:cNvPr id="20" name="Google Shape;418;p53">
            <a:extLst>
              <a:ext uri="{FF2B5EF4-FFF2-40B4-BE49-F238E27FC236}">
                <a16:creationId xmlns:a16="http://schemas.microsoft.com/office/drawing/2014/main" id="{50835C73-DDEF-46D3-A207-6CD99C85002E}"/>
              </a:ext>
            </a:extLst>
          </p:cNvPr>
          <p:cNvPicPr preferRelativeResize="0"/>
          <p:nvPr/>
        </p:nvPicPr>
        <p:blipFill>
          <a:blip r:embed="rId4">
            <a:alphaModFix amt="50000"/>
          </a:blip>
          <a:stretch>
            <a:fillRect/>
          </a:stretch>
        </p:blipFill>
        <p:spPr>
          <a:xfrm>
            <a:off x="6231385" y="4303435"/>
            <a:ext cx="5960625" cy="2554575"/>
          </a:xfrm>
          <a:prstGeom prst="rect">
            <a:avLst/>
          </a:prstGeom>
          <a:noFill/>
          <a:ln>
            <a:noFill/>
          </a:ln>
          <a:effectLst>
            <a:softEdge rad="317500"/>
          </a:effectLst>
        </p:spPr>
      </p:pic>
      <p:sp>
        <p:nvSpPr>
          <p:cNvPr id="22" name="Google Shape;173;p22">
            <a:extLst>
              <a:ext uri="{FF2B5EF4-FFF2-40B4-BE49-F238E27FC236}">
                <a16:creationId xmlns:a16="http://schemas.microsoft.com/office/drawing/2014/main" id="{57A7B624-6E1C-4699-98EC-830DEA54AC11}"/>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Summary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22"/>
        <p:cNvGrpSpPr/>
        <p:nvPr/>
      </p:nvGrpSpPr>
      <p:grpSpPr>
        <a:xfrm>
          <a:off x="0" y="0"/>
          <a:ext cx="0" cy="0"/>
          <a:chOff x="0" y="0"/>
          <a:chExt cx="0" cy="0"/>
        </a:xfrm>
      </p:grpSpPr>
      <p:grpSp>
        <p:nvGrpSpPr>
          <p:cNvPr id="425" name="Group 171">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3"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4"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5"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6"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7"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8"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426" name="Group 179">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81"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7"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3"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4"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5"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6"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8" name="Freeform: Shape 187">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3" name="Google Shape;423;p54"/>
          <p:cNvGraphicFramePr/>
          <p:nvPr>
            <p:extLst>
              <p:ext uri="{D42A27DB-BD31-4B8C-83A1-F6EECF244321}">
                <p14:modId xmlns:p14="http://schemas.microsoft.com/office/powerpoint/2010/main" val="3018950168"/>
              </p:ext>
            </p:extLst>
          </p:nvPr>
        </p:nvGraphicFramePr>
        <p:xfrm>
          <a:off x="2726998" y="1669530"/>
          <a:ext cx="8499802" cy="3828312"/>
        </p:xfrm>
        <a:graphic>
          <a:graphicData uri="http://schemas.openxmlformats.org/drawingml/2006/table">
            <a:tbl>
              <a:tblPr firstCol="1" bandCol="1">
                <a:tableStyleId>{F5AB1C69-6EDB-4FF4-983F-18BD219EF322}</a:tableStyleId>
              </a:tblPr>
              <a:tblGrid>
                <a:gridCol w="3911531">
                  <a:extLst>
                    <a:ext uri="{9D8B030D-6E8A-4147-A177-3AD203B41FA5}">
                      <a16:colId xmlns:a16="http://schemas.microsoft.com/office/drawing/2014/main" val="20000"/>
                    </a:ext>
                  </a:extLst>
                </a:gridCol>
                <a:gridCol w="4588271">
                  <a:extLst>
                    <a:ext uri="{9D8B030D-6E8A-4147-A177-3AD203B41FA5}">
                      <a16:colId xmlns:a16="http://schemas.microsoft.com/office/drawing/2014/main" val="20001"/>
                    </a:ext>
                  </a:extLst>
                </a:gridCol>
              </a:tblGrid>
              <a:tr h="611507">
                <a:tc>
                  <a:txBody>
                    <a:bodyPr/>
                    <a:lstStyle/>
                    <a:p>
                      <a:pPr marL="0" lvl="0" indent="0" algn="l" rtl="0">
                        <a:spcBef>
                          <a:spcPts val="0"/>
                        </a:spcBef>
                        <a:spcAft>
                          <a:spcPts val="0"/>
                        </a:spcAft>
                        <a:buNone/>
                      </a:pPr>
                      <a:r>
                        <a:rPr lang="en-US" sz="2800" dirty="0"/>
                        <a:t>Age Group</a:t>
                      </a:r>
                      <a:endParaRPr lang="en-US" sz="2800" b="1" dirty="0"/>
                    </a:p>
                  </a:txBody>
                  <a:tcPr marL="105666" marR="105666" marT="105666" marB="105666"/>
                </a:tc>
                <a:tc>
                  <a:txBody>
                    <a:bodyPr/>
                    <a:lstStyle/>
                    <a:p>
                      <a:pPr marL="0" lvl="0" indent="0" algn="l" rtl="0">
                        <a:spcBef>
                          <a:spcPts val="0"/>
                        </a:spcBef>
                        <a:spcAft>
                          <a:spcPts val="0"/>
                        </a:spcAft>
                        <a:buNone/>
                      </a:pPr>
                      <a:r>
                        <a:rPr lang="en-US" sz="2800" dirty="0"/>
                        <a:t>Young Adult (Age 20-35)</a:t>
                      </a:r>
                    </a:p>
                  </a:txBody>
                  <a:tcPr marL="105666" marR="105666" marT="105666" marB="105666"/>
                </a:tc>
                <a:extLst>
                  <a:ext uri="{0D108BD9-81ED-4DB2-BD59-A6C34878D82A}">
                    <a16:rowId xmlns:a16="http://schemas.microsoft.com/office/drawing/2014/main" val="10000"/>
                  </a:ext>
                </a:extLst>
              </a:tr>
              <a:tr h="611507">
                <a:tc>
                  <a:txBody>
                    <a:bodyPr/>
                    <a:lstStyle/>
                    <a:p>
                      <a:pPr marL="0" lvl="0" indent="0" algn="l" rtl="0">
                        <a:spcBef>
                          <a:spcPts val="0"/>
                        </a:spcBef>
                        <a:spcAft>
                          <a:spcPts val="0"/>
                        </a:spcAft>
                        <a:buNone/>
                      </a:pPr>
                      <a:r>
                        <a:rPr lang="en-US" sz="2800" dirty="0"/>
                        <a:t>Gender</a:t>
                      </a:r>
                      <a:endParaRPr lang="en-US" sz="2800" b="1" dirty="0"/>
                    </a:p>
                  </a:txBody>
                  <a:tcPr marL="105666" marR="105666" marT="105666" marB="105666"/>
                </a:tc>
                <a:tc>
                  <a:txBody>
                    <a:bodyPr/>
                    <a:lstStyle/>
                    <a:p>
                      <a:pPr marL="0" lvl="0" indent="0" algn="l" rtl="0">
                        <a:spcBef>
                          <a:spcPts val="0"/>
                        </a:spcBef>
                        <a:spcAft>
                          <a:spcPts val="0"/>
                        </a:spcAft>
                        <a:buNone/>
                      </a:pPr>
                      <a:r>
                        <a:rPr lang="en-US" sz="2800"/>
                        <a:t>Male</a:t>
                      </a:r>
                    </a:p>
                  </a:txBody>
                  <a:tcPr marL="105666" marR="105666" marT="105666" marB="105666"/>
                </a:tc>
                <a:extLst>
                  <a:ext uri="{0D108BD9-81ED-4DB2-BD59-A6C34878D82A}">
                    <a16:rowId xmlns:a16="http://schemas.microsoft.com/office/drawing/2014/main" val="10001"/>
                  </a:ext>
                </a:extLst>
              </a:tr>
              <a:tr h="611507">
                <a:tc>
                  <a:txBody>
                    <a:bodyPr/>
                    <a:lstStyle/>
                    <a:p>
                      <a:pPr marL="0" lvl="0" indent="0" algn="l" rtl="0">
                        <a:spcBef>
                          <a:spcPts val="0"/>
                        </a:spcBef>
                        <a:spcAft>
                          <a:spcPts val="0"/>
                        </a:spcAft>
                        <a:buNone/>
                      </a:pPr>
                      <a:r>
                        <a:rPr lang="en-US" sz="2800"/>
                        <a:t>Race</a:t>
                      </a:r>
                      <a:endParaRPr lang="en-US" sz="2800" b="1"/>
                    </a:p>
                  </a:txBody>
                  <a:tcPr marL="105666" marR="105666" marT="105666" marB="105666"/>
                </a:tc>
                <a:tc>
                  <a:txBody>
                    <a:bodyPr/>
                    <a:lstStyle/>
                    <a:p>
                      <a:pPr marL="0" lvl="0" indent="0" algn="l" rtl="0">
                        <a:spcBef>
                          <a:spcPts val="0"/>
                        </a:spcBef>
                        <a:spcAft>
                          <a:spcPts val="0"/>
                        </a:spcAft>
                        <a:buNone/>
                      </a:pPr>
                      <a:r>
                        <a:rPr lang="en-US" sz="2800"/>
                        <a:t>Black</a:t>
                      </a:r>
                    </a:p>
                  </a:txBody>
                  <a:tcPr marL="105666" marR="105666" marT="105666" marB="105666"/>
                </a:tc>
                <a:extLst>
                  <a:ext uri="{0D108BD9-81ED-4DB2-BD59-A6C34878D82A}">
                    <a16:rowId xmlns:a16="http://schemas.microsoft.com/office/drawing/2014/main" val="10002"/>
                  </a:ext>
                </a:extLst>
              </a:tr>
              <a:tr h="611507">
                <a:tc>
                  <a:txBody>
                    <a:bodyPr/>
                    <a:lstStyle/>
                    <a:p>
                      <a:pPr marL="0" lvl="0" indent="0" algn="l" rtl="0">
                        <a:spcBef>
                          <a:spcPts val="0"/>
                        </a:spcBef>
                        <a:spcAft>
                          <a:spcPts val="0"/>
                        </a:spcAft>
                        <a:buNone/>
                      </a:pPr>
                      <a:r>
                        <a:rPr lang="en-US" sz="2800"/>
                        <a:t>Neighborhood</a:t>
                      </a:r>
                      <a:endParaRPr lang="en-US" sz="2800" b="1"/>
                    </a:p>
                  </a:txBody>
                  <a:tcPr marL="105666" marR="105666" marT="105666" marB="105666"/>
                </a:tc>
                <a:tc>
                  <a:txBody>
                    <a:bodyPr/>
                    <a:lstStyle/>
                    <a:p>
                      <a:pPr marL="0" lvl="0" indent="0" algn="l" rtl="0">
                        <a:spcBef>
                          <a:spcPts val="0"/>
                        </a:spcBef>
                        <a:spcAft>
                          <a:spcPts val="0"/>
                        </a:spcAft>
                        <a:buNone/>
                      </a:pPr>
                      <a:r>
                        <a:rPr lang="en-US" sz="2800"/>
                        <a:t>Southeast</a:t>
                      </a:r>
                    </a:p>
                  </a:txBody>
                  <a:tcPr marL="105666" marR="105666" marT="105666" marB="105666"/>
                </a:tc>
                <a:extLst>
                  <a:ext uri="{0D108BD9-81ED-4DB2-BD59-A6C34878D82A}">
                    <a16:rowId xmlns:a16="http://schemas.microsoft.com/office/drawing/2014/main" val="10003"/>
                  </a:ext>
                </a:extLst>
              </a:tr>
              <a:tr h="611507">
                <a:tc>
                  <a:txBody>
                    <a:bodyPr/>
                    <a:lstStyle/>
                    <a:p>
                      <a:pPr marL="0" lvl="0" indent="0" algn="l" rtl="0">
                        <a:spcBef>
                          <a:spcPts val="0"/>
                        </a:spcBef>
                        <a:spcAft>
                          <a:spcPts val="0"/>
                        </a:spcAft>
                        <a:buNone/>
                      </a:pPr>
                      <a:r>
                        <a:rPr lang="en-US" sz="2800"/>
                        <a:t>Day of the week</a:t>
                      </a:r>
                      <a:endParaRPr lang="en-US" sz="2800" b="1"/>
                    </a:p>
                  </a:txBody>
                  <a:tcPr marL="105666" marR="105666" marT="105666" marB="105666"/>
                </a:tc>
                <a:tc>
                  <a:txBody>
                    <a:bodyPr/>
                    <a:lstStyle/>
                    <a:p>
                      <a:pPr marL="0" lvl="0" indent="0" algn="l" rtl="0">
                        <a:spcBef>
                          <a:spcPts val="0"/>
                        </a:spcBef>
                        <a:spcAft>
                          <a:spcPts val="0"/>
                        </a:spcAft>
                        <a:buNone/>
                      </a:pPr>
                      <a:r>
                        <a:rPr lang="en-US" sz="2800" dirty="0"/>
                        <a:t>Saturday - Sunday</a:t>
                      </a:r>
                    </a:p>
                  </a:txBody>
                  <a:tcPr marL="105666" marR="105666" marT="105666" marB="105666"/>
                </a:tc>
                <a:extLst>
                  <a:ext uri="{0D108BD9-81ED-4DB2-BD59-A6C34878D82A}">
                    <a16:rowId xmlns:a16="http://schemas.microsoft.com/office/drawing/2014/main" val="10004"/>
                  </a:ext>
                </a:extLst>
              </a:tr>
              <a:tr h="611507">
                <a:tc>
                  <a:txBody>
                    <a:bodyPr/>
                    <a:lstStyle/>
                    <a:p>
                      <a:pPr marL="0" lvl="0" indent="0" algn="l" rtl="0">
                        <a:spcBef>
                          <a:spcPts val="0"/>
                        </a:spcBef>
                        <a:spcAft>
                          <a:spcPts val="0"/>
                        </a:spcAft>
                        <a:buNone/>
                      </a:pPr>
                      <a:r>
                        <a:rPr lang="en-US" sz="2800"/>
                        <a:t>Month</a:t>
                      </a:r>
                      <a:endParaRPr lang="en-US" sz="2800" b="1"/>
                    </a:p>
                  </a:txBody>
                  <a:tcPr marL="105666" marR="105666" marT="105666" marB="105666"/>
                </a:tc>
                <a:tc>
                  <a:txBody>
                    <a:bodyPr/>
                    <a:lstStyle/>
                    <a:p>
                      <a:pPr marL="0" lvl="0" indent="0" algn="l" rtl="0">
                        <a:spcBef>
                          <a:spcPts val="0"/>
                        </a:spcBef>
                        <a:spcAft>
                          <a:spcPts val="0"/>
                        </a:spcAft>
                        <a:buNone/>
                      </a:pPr>
                      <a:r>
                        <a:rPr lang="en-US" sz="2800" dirty="0"/>
                        <a:t>July - September</a:t>
                      </a:r>
                    </a:p>
                  </a:txBody>
                  <a:tcPr marL="105666" marR="105666" marT="105666" marB="105666"/>
                </a:tc>
                <a:extLst>
                  <a:ext uri="{0D108BD9-81ED-4DB2-BD59-A6C34878D82A}">
                    <a16:rowId xmlns:a16="http://schemas.microsoft.com/office/drawing/2014/main" val="10005"/>
                  </a:ext>
                </a:extLst>
              </a:tr>
            </a:tbl>
          </a:graphicData>
        </a:graphic>
      </p:graphicFrame>
      <p:sp>
        <p:nvSpPr>
          <p:cNvPr id="61" name="Google Shape;173;p22">
            <a:extLst>
              <a:ext uri="{FF2B5EF4-FFF2-40B4-BE49-F238E27FC236}">
                <a16:creationId xmlns:a16="http://schemas.microsoft.com/office/drawing/2014/main" id="{60626255-DB8B-41D6-9594-B5BBB9F75613}"/>
              </a:ext>
            </a:extLst>
          </p:cNvPr>
          <p:cNvSpPr txBox="1">
            <a:spLocks/>
          </p:cNvSpPr>
          <p:nvPr/>
        </p:nvSpPr>
        <p:spPr>
          <a:xfrm>
            <a:off x="656693" y="56384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Conclusion - Victim Profile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aphicFrame>
        <p:nvGraphicFramePr>
          <p:cNvPr id="430" name="Google Shape;430;p55"/>
          <p:cNvGraphicFramePr/>
          <p:nvPr>
            <p:extLst>
              <p:ext uri="{D42A27DB-BD31-4B8C-83A1-F6EECF244321}">
                <p14:modId xmlns:p14="http://schemas.microsoft.com/office/powerpoint/2010/main" val="3433609074"/>
              </p:ext>
            </p:extLst>
          </p:nvPr>
        </p:nvGraphicFramePr>
        <p:xfrm>
          <a:off x="2552700" y="1419225"/>
          <a:ext cx="8267700" cy="1800225"/>
        </p:xfrm>
        <a:graphic>
          <a:graphicData uri="http://schemas.openxmlformats.org/drawingml/2006/table">
            <a:tbl>
              <a:tblPr firstCol="1" bandRow="1">
                <a:tableStyleId>{F5AB1C69-6EDB-4FF4-983F-18BD219EF322}</a:tableStyleId>
              </a:tblPr>
              <a:tblGrid>
                <a:gridCol w="4133850">
                  <a:extLst>
                    <a:ext uri="{9D8B030D-6E8A-4147-A177-3AD203B41FA5}">
                      <a16:colId xmlns:a16="http://schemas.microsoft.com/office/drawing/2014/main" val="20000"/>
                    </a:ext>
                  </a:extLst>
                </a:gridCol>
                <a:gridCol w="4133850">
                  <a:extLst>
                    <a:ext uri="{9D8B030D-6E8A-4147-A177-3AD203B41FA5}">
                      <a16:colId xmlns:a16="http://schemas.microsoft.com/office/drawing/2014/main" val="20001"/>
                    </a:ext>
                  </a:extLst>
                </a:gridCol>
              </a:tblGrid>
              <a:tr h="600075">
                <a:tc>
                  <a:txBody>
                    <a:bodyPr/>
                    <a:lstStyle/>
                    <a:p>
                      <a:pPr marL="0" lvl="0" indent="0" algn="l" rtl="0">
                        <a:spcBef>
                          <a:spcPts val="0"/>
                        </a:spcBef>
                        <a:spcAft>
                          <a:spcPts val="0"/>
                        </a:spcAft>
                        <a:buNone/>
                      </a:pPr>
                      <a:r>
                        <a:rPr lang="en-US" sz="2400" dirty="0"/>
                        <a:t>Neighborhood</a:t>
                      </a:r>
                      <a:endParaRPr sz="2400" b="1" dirty="0"/>
                    </a:p>
                  </a:txBody>
                  <a:tcPr marL="91425" marR="91425" marT="91425" marB="91425"/>
                </a:tc>
                <a:tc>
                  <a:txBody>
                    <a:bodyPr/>
                    <a:lstStyle/>
                    <a:p>
                      <a:pPr marL="0" lvl="0" indent="0" algn="l" rtl="0">
                        <a:spcBef>
                          <a:spcPts val="0"/>
                        </a:spcBef>
                        <a:spcAft>
                          <a:spcPts val="0"/>
                        </a:spcAft>
                        <a:buNone/>
                      </a:pPr>
                      <a:r>
                        <a:rPr lang="en-US" sz="2400"/>
                        <a:t>North Central and Southeast</a:t>
                      </a:r>
                      <a:endParaRPr sz="2400"/>
                    </a:p>
                  </a:txBody>
                  <a:tcPr marL="91425" marR="91425" marT="91425" marB="91425"/>
                </a:tc>
                <a:extLst>
                  <a:ext uri="{0D108BD9-81ED-4DB2-BD59-A6C34878D82A}">
                    <a16:rowId xmlns:a16="http://schemas.microsoft.com/office/drawing/2014/main" val="10000"/>
                  </a:ext>
                </a:extLst>
              </a:tr>
              <a:tr h="600075">
                <a:tc>
                  <a:txBody>
                    <a:bodyPr/>
                    <a:lstStyle/>
                    <a:p>
                      <a:pPr marL="0" lvl="0" indent="0" algn="l" rtl="0">
                        <a:spcBef>
                          <a:spcPts val="0"/>
                        </a:spcBef>
                        <a:spcAft>
                          <a:spcPts val="0"/>
                        </a:spcAft>
                        <a:buNone/>
                      </a:pPr>
                      <a:r>
                        <a:rPr lang="en-US" sz="2400" dirty="0"/>
                        <a:t>Day of the week</a:t>
                      </a:r>
                      <a:endParaRPr sz="2400" b="1" dirty="0"/>
                    </a:p>
                  </a:txBody>
                  <a:tcPr marL="91425" marR="91425" marT="91425" marB="91425"/>
                </a:tc>
                <a:tc>
                  <a:txBody>
                    <a:bodyPr/>
                    <a:lstStyle/>
                    <a:p>
                      <a:pPr marL="0" lvl="0" indent="0" algn="l" rtl="0">
                        <a:spcBef>
                          <a:spcPts val="0"/>
                        </a:spcBef>
                        <a:spcAft>
                          <a:spcPts val="0"/>
                        </a:spcAft>
                        <a:buNone/>
                      </a:pPr>
                      <a:r>
                        <a:rPr lang="en-US" sz="2400"/>
                        <a:t>Saturday - Sunday</a:t>
                      </a:r>
                      <a:endParaRPr sz="2400"/>
                    </a:p>
                  </a:txBody>
                  <a:tcPr marL="91425" marR="91425" marT="91425" marB="91425"/>
                </a:tc>
                <a:extLst>
                  <a:ext uri="{0D108BD9-81ED-4DB2-BD59-A6C34878D82A}">
                    <a16:rowId xmlns:a16="http://schemas.microsoft.com/office/drawing/2014/main" val="10001"/>
                  </a:ext>
                </a:extLst>
              </a:tr>
              <a:tr h="600075">
                <a:tc>
                  <a:txBody>
                    <a:bodyPr/>
                    <a:lstStyle/>
                    <a:p>
                      <a:pPr marL="0" lvl="0" indent="0" algn="l" rtl="0">
                        <a:spcBef>
                          <a:spcPts val="0"/>
                        </a:spcBef>
                        <a:spcAft>
                          <a:spcPts val="0"/>
                        </a:spcAft>
                        <a:buNone/>
                      </a:pPr>
                      <a:r>
                        <a:rPr lang="en-US" sz="2400"/>
                        <a:t>Month</a:t>
                      </a:r>
                      <a:endParaRPr sz="2400" b="1"/>
                    </a:p>
                  </a:txBody>
                  <a:tcPr marL="91425" marR="91425" marT="91425" marB="91425"/>
                </a:tc>
                <a:tc>
                  <a:txBody>
                    <a:bodyPr/>
                    <a:lstStyle/>
                    <a:p>
                      <a:pPr marL="0" lvl="0" indent="0" algn="l" rtl="0">
                        <a:spcBef>
                          <a:spcPts val="0"/>
                        </a:spcBef>
                        <a:spcAft>
                          <a:spcPts val="0"/>
                        </a:spcAft>
                        <a:buNone/>
                      </a:pPr>
                      <a:r>
                        <a:rPr lang="en-US" sz="2400" dirty="0"/>
                        <a:t>June - August</a:t>
                      </a:r>
                      <a:endParaRPr sz="2400" dirty="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432" name="Google Shape;432;p55"/>
          <p:cNvGraphicFramePr/>
          <p:nvPr>
            <p:extLst>
              <p:ext uri="{D42A27DB-BD31-4B8C-83A1-F6EECF244321}">
                <p14:modId xmlns:p14="http://schemas.microsoft.com/office/powerpoint/2010/main" val="284334002"/>
              </p:ext>
            </p:extLst>
          </p:nvPr>
        </p:nvGraphicFramePr>
        <p:xfrm>
          <a:off x="2552700" y="4748714"/>
          <a:ext cx="8201024" cy="1645830"/>
        </p:xfrm>
        <a:graphic>
          <a:graphicData uri="http://schemas.openxmlformats.org/drawingml/2006/table">
            <a:tbl>
              <a:tblPr firstCol="1" bandRow="1">
                <a:tableStyleId>{21E4AEA4-8DFA-4A89-87EB-49C32662AFE0}</a:tableStyleId>
              </a:tblPr>
              <a:tblGrid>
                <a:gridCol w="4100512">
                  <a:extLst>
                    <a:ext uri="{9D8B030D-6E8A-4147-A177-3AD203B41FA5}">
                      <a16:colId xmlns:a16="http://schemas.microsoft.com/office/drawing/2014/main" val="20000"/>
                    </a:ext>
                  </a:extLst>
                </a:gridCol>
                <a:gridCol w="4100512">
                  <a:extLst>
                    <a:ext uri="{9D8B030D-6E8A-4147-A177-3AD203B41FA5}">
                      <a16:colId xmlns:a16="http://schemas.microsoft.com/office/drawing/2014/main" val="20001"/>
                    </a:ext>
                  </a:extLst>
                </a:gridCol>
              </a:tblGrid>
              <a:tr h="524965">
                <a:tc>
                  <a:txBody>
                    <a:bodyPr/>
                    <a:lstStyle/>
                    <a:p>
                      <a:pPr marL="0" lvl="0" indent="0" algn="l" rtl="0">
                        <a:spcBef>
                          <a:spcPts val="0"/>
                        </a:spcBef>
                        <a:spcAft>
                          <a:spcPts val="0"/>
                        </a:spcAft>
                        <a:buNone/>
                      </a:pPr>
                      <a:r>
                        <a:rPr lang="en-US" sz="2400" dirty="0"/>
                        <a:t>Neighborhood</a:t>
                      </a:r>
                      <a:endParaRPr sz="2400" b="1" dirty="0"/>
                    </a:p>
                  </a:txBody>
                  <a:tcPr marL="91425" marR="91425" marT="91425" marB="91425"/>
                </a:tc>
                <a:tc>
                  <a:txBody>
                    <a:bodyPr/>
                    <a:lstStyle/>
                    <a:p>
                      <a:pPr marL="0" lvl="0" indent="0" algn="l" rtl="0">
                        <a:spcBef>
                          <a:spcPts val="0"/>
                        </a:spcBef>
                        <a:spcAft>
                          <a:spcPts val="0"/>
                        </a:spcAft>
                        <a:buNone/>
                      </a:pPr>
                      <a:r>
                        <a:rPr lang="en-US" sz="2400" dirty="0"/>
                        <a:t>North Central</a:t>
                      </a:r>
                      <a:endParaRPr sz="2400" dirty="0"/>
                    </a:p>
                  </a:txBody>
                  <a:tcPr marL="91425" marR="91425" marT="91425" marB="91425"/>
                </a:tc>
                <a:extLst>
                  <a:ext uri="{0D108BD9-81ED-4DB2-BD59-A6C34878D82A}">
                    <a16:rowId xmlns:a16="http://schemas.microsoft.com/office/drawing/2014/main" val="10000"/>
                  </a:ext>
                </a:extLst>
              </a:tr>
              <a:tr h="524965">
                <a:tc>
                  <a:txBody>
                    <a:bodyPr/>
                    <a:lstStyle/>
                    <a:p>
                      <a:pPr marL="0" lvl="0" indent="0" algn="l" rtl="0">
                        <a:spcBef>
                          <a:spcPts val="0"/>
                        </a:spcBef>
                        <a:spcAft>
                          <a:spcPts val="0"/>
                        </a:spcAft>
                        <a:buNone/>
                      </a:pPr>
                      <a:r>
                        <a:rPr lang="en-US" sz="2400" dirty="0"/>
                        <a:t>Day of the week</a:t>
                      </a:r>
                      <a:endParaRPr sz="2400" b="1" dirty="0"/>
                    </a:p>
                  </a:txBody>
                  <a:tcPr marL="91425" marR="91425" marT="91425" marB="91425"/>
                </a:tc>
                <a:tc>
                  <a:txBody>
                    <a:bodyPr/>
                    <a:lstStyle/>
                    <a:p>
                      <a:pPr marL="0" lvl="0" indent="0" algn="l" rtl="0">
                        <a:spcBef>
                          <a:spcPts val="0"/>
                        </a:spcBef>
                        <a:spcAft>
                          <a:spcPts val="0"/>
                        </a:spcAft>
                        <a:buNone/>
                      </a:pPr>
                      <a:r>
                        <a:rPr lang="en-US" sz="2400"/>
                        <a:t>Tuesday - Wednesday</a:t>
                      </a:r>
                      <a:endParaRPr sz="2400"/>
                    </a:p>
                  </a:txBody>
                  <a:tcPr marL="91425" marR="91425" marT="91425" marB="91425"/>
                </a:tc>
                <a:extLst>
                  <a:ext uri="{0D108BD9-81ED-4DB2-BD59-A6C34878D82A}">
                    <a16:rowId xmlns:a16="http://schemas.microsoft.com/office/drawing/2014/main" val="10001"/>
                  </a:ext>
                </a:extLst>
              </a:tr>
              <a:tr h="524965">
                <a:tc>
                  <a:txBody>
                    <a:bodyPr/>
                    <a:lstStyle/>
                    <a:p>
                      <a:pPr marL="0" lvl="0" indent="0" algn="l" rtl="0">
                        <a:spcBef>
                          <a:spcPts val="0"/>
                        </a:spcBef>
                        <a:spcAft>
                          <a:spcPts val="0"/>
                        </a:spcAft>
                        <a:buNone/>
                      </a:pPr>
                      <a:r>
                        <a:rPr lang="en-US" sz="2400"/>
                        <a:t>Month</a:t>
                      </a:r>
                      <a:endParaRPr sz="2400" b="1"/>
                    </a:p>
                  </a:txBody>
                  <a:tcPr marL="91425" marR="91425" marT="91425" marB="91425"/>
                </a:tc>
                <a:tc>
                  <a:txBody>
                    <a:bodyPr/>
                    <a:lstStyle/>
                    <a:p>
                      <a:pPr marL="0" lvl="0" indent="0" algn="l" rtl="0">
                        <a:spcBef>
                          <a:spcPts val="0"/>
                        </a:spcBef>
                        <a:spcAft>
                          <a:spcPts val="0"/>
                        </a:spcAft>
                        <a:buNone/>
                      </a:pPr>
                      <a:r>
                        <a:rPr lang="en-US" sz="2400" dirty="0"/>
                        <a:t>January - April</a:t>
                      </a:r>
                      <a:endParaRPr sz="2400" dirty="0"/>
                    </a:p>
                  </a:txBody>
                  <a:tcPr marL="91425" marR="91425" marT="91425" marB="91425"/>
                </a:tc>
                <a:extLst>
                  <a:ext uri="{0D108BD9-81ED-4DB2-BD59-A6C34878D82A}">
                    <a16:rowId xmlns:a16="http://schemas.microsoft.com/office/drawing/2014/main" val="10002"/>
                  </a:ext>
                </a:extLst>
              </a:tr>
            </a:tbl>
          </a:graphicData>
        </a:graphic>
      </p:graphicFrame>
      <p:sp>
        <p:nvSpPr>
          <p:cNvPr id="7" name="Google Shape;173;p22">
            <a:extLst>
              <a:ext uri="{FF2B5EF4-FFF2-40B4-BE49-F238E27FC236}">
                <a16:creationId xmlns:a16="http://schemas.microsoft.com/office/drawing/2014/main" id="{A2D3522C-239C-4EEF-8499-55B1DE6B127F}"/>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Fastest Segment Served</a:t>
            </a:r>
          </a:p>
        </p:txBody>
      </p:sp>
      <p:sp>
        <p:nvSpPr>
          <p:cNvPr id="8" name="Google Shape;173;p22">
            <a:extLst>
              <a:ext uri="{FF2B5EF4-FFF2-40B4-BE49-F238E27FC236}">
                <a16:creationId xmlns:a16="http://schemas.microsoft.com/office/drawing/2014/main" id="{8249D2F4-E3B5-4BB5-BEAB-5E3AAEFA6DB3}"/>
              </a:ext>
            </a:extLst>
          </p:cNvPr>
          <p:cNvSpPr txBox="1">
            <a:spLocks/>
          </p:cNvSpPr>
          <p:nvPr/>
        </p:nvSpPr>
        <p:spPr>
          <a:xfrm>
            <a:off x="279400" y="3834995"/>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Safest Segment 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36"/>
        <p:cNvGrpSpPr/>
        <p:nvPr/>
      </p:nvGrpSpPr>
      <p:grpSpPr>
        <a:xfrm>
          <a:off x="0" y="0"/>
          <a:ext cx="0" cy="0"/>
          <a:chOff x="0" y="0"/>
          <a:chExt cx="0" cy="0"/>
        </a:xfrm>
      </p:grpSpPr>
      <p:sp useBgFill="1">
        <p:nvSpPr>
          <p:cNvPr id="320" name="Rectangle 31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oogle Shape;151;p19">
            <a:extLst>
              <a:ext uri="{FF2B5EF4-FFF2-40B4-BE49-F238E27FC236}">
                <a16:creationId xmlns:a16="http://schemas.microsoft.com/office/drawing/2014/main" id="{E418ADF4-FBAB-4603-9584-90D2D02162C9}"/>
              </a:ext>
            </a:extLst>
          </p:cNvPr>
          <p:cNvPicPr preferRelativeResize="0"/>
          <p:nvPr/>
        </p:nvPicPr>
        <p:blipFill rotWithShape="1">
          <a:blip r:embed="rId4">
            <a:extLst/>
          </a:blip>
          <a:srcRect l="8578" r="14153" b="-1"/>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321" name="Group 3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39" name="Google Shape;439;p56"/>
          <p:cNvSpPr txBox="1">
            <a:spLocks noGrp="1"/>
          </p:cNvSpPr>
          <p:nvPr>
            <p:ph idx="1"/>
          </p:nvPr>
        </p:nvSpPr>
        <p:spPr>
          <a:xfrm>
            <a:off x="505355" y="1714501"/>
            <a:ext cx="5398793" cy="4076700"/>
          </a:xfrm>
          <a:prstGeom prst="rect">
            <a:avLst/>
          </a:prstGeom>
        </p:spPr>
        <p:txBody>
          <a:bodyPr spcFirstLastPara="1" vert="horz" lIns="91440" tIns="45720" rIns="91440" bIns="45720" rtlCol="0" anchor="ctr" anchorCtr="0">
            <a:normAutofit/>
          </a:bodyPr>
          <a:lstStyle/>
          <a:p>
            <a:pPr marL="457200" lvl="0" indent="-342900">
              <a:lnSpc>
                <a:spcPct val="90000"/>
              </a:lnSpc>
            </a:pPr>
            <a:r>
              <a:rPr lang="en-US" sz="2000" kern="1200" cap="none" dirty="0">
                <a:solidFill>
                  <a:schemeClr val="tx1"/>
                </a:solidFill>
                <a:effectLst/>
                <a:latin typeface="+mn-lt"/>
                <a:ea typeface="+mn-ea"/>
                <a:cs typeface="+mn-cs"/>
              </a:rPr>
              <a:t>Address officer location to trouble areas</a:t>
            </a:r>
          </a:p>
          <a:p>
            <a:pPr marL="457200" lvl="0" indent="-342900">
              <a:lnSpc>
                <a:spcPct val="90000"/>
              </a:lnSpc>
            </a:pPr>
            <a:r>
              <a:rPr lang="en-US" sz="2000" kern="1200" cap="none" dirty="0">
                <a:solidFill>
                  <a:schemeClr val="tx1"/>
                </a:solidFill>
                <a:effectLst/>
                <a:latin typeface="+mn-lt"/>
                <a:ea typeface="+mn-ea"/>
                <a:cs typeface="+mn-cs"/>
              </a:rPr>
              <a:t>Staffing levels at times when crime and violent crime is at its highest</a:t>
            </a:r>
          </a:p>
          <a:p>
            <a:pPr marL="457200" lvl="0" indent="-342900">
              <a:lnSpc>
                <a:spcPct val="90000"/>
              </a:lnSpc>
            </a:pPr>
            <a:r>
              <a:rPr lang="en-US" sz="2000" kern="1200" cap="none" dirty="0">
                <a:solidFill>
                  <a:schemeClr val="tx1"/>
                </a:solidFill>
                <a:effectLst/>
                <a:latin typeface="+mn-lt"/>
                <a:ea typeface="+mn-ea"/>
                <a:cs typeface="+mn-cs"/>
              </a:rPr>
              <a:t>In addition the most violent crime divisions and lower response times could be addressed with change in staffing schedules</a:t>
            </a:r>
          </a:p>
          <a:p>
            <a:pPr marL="457200" lvl="0" indent="-342900">
              <a:lnSpc>
                <a:spcPct val="90000"/>
              </a:lnSpc>
            </a:pPr>
            <a:r>
              <a:rPr lang="en-US" sz="2000" kern="1200" cap="none" dirty="0">
                <a:solidFill>
                  <a:schemeClr val="tx1"/>
                </a:solidFill>
                <a:effectLst/>
                <a:latin typeface="+mn-lt"/>
                <a:ea typeface="+mn-ea"/>
                <a:cs typeface="+mn-cs"/>
              </a:rPr>
              <a:t>Community outreach to communities where we see the most crime occurring to help reduce the number of incidents.</a:t>
            </a:r>
          </a:p>
          <a:p>
            <a:pPr marL="457200" lvl="0" indent="-342900">
              <a:lnSpc>
                <a:spcPct val="90000"/>
              </a:lnSpc>
            </a:pPr>
            <a:r>
              <a:rPr lang="en-US" sz="2000" kern="1200" cap="none" dirty="0">
                <a:solidFill>
                  <a:schemeClr val="tx1"/>
                </a:solidFill>
                <a:effectLst/>
                <a:latin typeface="+mn-lt"/>
                <a:ea typeface="+mn-ea"/>
                <a:cs typeface="+mn-cs"/>
              </a:rPr>
              <a:t>Looking to move to Dallas consider the profile and response times by neighborhood</a:t>
            </a:r>
          </a:p>
        </p:txBody>
      </p:sp>
      <p:sp>
        <p:nvSpPr>
          <p:cNvPr id="34" name="Google Shape;173;p22">
            <a:extLst>
              <a:ext uri="{FF2B5EF4-FFF2-40B4-BE49-F238E27FC236}">
                <a16:creationId xmlns:a16="http://schemas.microsoft.com/office/drawing/2014/main" id="{6E49DEF7-A373-4E00-B4F4-994D1DC23177}"/>
              </a:ext>
            </a:extLst>
          </p:cNvPr>
          <p:cNvSpPr txBox="1">
            <a:spLocks/>
          </p:cNvSpPr>
          <p:nvPr/>
        </p:nvSpPr>
        <p:spPr>
          <a:xfrm>
            <a:off x="403225" y="463457"/>
            <a:ext cx="73310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Conclusion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7"/>
          <p:cNvPicPr preferRelativeResize="0"/>
          <p:nvPr/>
        </p:nvPicPr>
        <p:blipFill rotWithShape="1">
          <a:blip r:embed="rId3">
            <a:alphaModFix/>
          </a:blip>
          <a:srcRect t="7813" b="7813"/>
          <a:stretch/>
        </p:blipFill>
        <p:spPr>
          <a:xfrm>
            <a:off x="0" y="0"/>
            <a:ext cx="12192000" cy="6934200"/>
          </a:xfrm>
          <a:prstGeom prst="rect">
            <a:avLst/>
          </a:prstGeom>
          <a:noFill/>
          <a:ln>
            <a:noFill/>
          </a:ln>
        </p:spPr>
      </p:pic>
      <p:sp>
        <p:nvSpPr>
          <p:cNvPr id="445" name="Google Shape;445;p57"/>
          <p:cNvSpPr/>
          <p:nvPr/>
        </p:nvSpPr>
        <p:spPr>
          <a:xfrm>
            <a:off x="0" y="5490125"/>
            <a:ext cx="12192000" cy="10362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a:latin typeface="Ultra"/>
                <a:ea typeface="Ultra"/>
                <a:cs typeface="Ultra"/>
                <a:sym typeface="Ultra"/>
              </a:rPr>
              <a:t>THANK YOU </a:t>
            </a:r>
            <a:endParaRPr sz="5400" b="1">
              <a:latin typeface="Ultra"/>
              <a:ea typeface="Ultra"/>
              <a:cs typeface="Ultra"/>
              <a:sym typeface="Ultra"/>
            </a:endParaRPr>
          </a:p>
        </p:txBody>
      </p:sp>
      <p:sp>
        <p:nvSpPr>
          <p:cNvPr id="446" name="Google Shape;446;p57"/>
          <p:cNvSpPr/>
          <p:nvPr/>
        </p:nvSpPr>
        <p:spPr>
          <a:xfrm>
            <a:off x="106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7"/>
          <p:cNvSpPr/>
          <p:nvPr/>
        </p:nvSpPr>
        <p:spPr>
          <a:xfrm>
            <a:off x="716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7"/>
          <p:cNvSpPr/>
          <p:nvPr/>
        </p:nvSpPr>
        <p:spPr>
          <a:xfrm>
            <a:off x="1828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7"/>
          <p:cNvSpPr/>
          <p:nvPr/>
        </p:nvSpPr>
        <p:spPr>
          <a:xfrm>
            <a:off x="4114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7"/>
          <p:cNvSpPr/>
          <p:nvPr/>
        </p:nvSpPr>
        <p:spPr>
          <a:xfrm>
            <a:off x="38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7"/>
          <p:cNvSpPr/>
          <p:nvPr/>
        </p:nvSpPr>
        <p:spPr>
          <a:xfrm>
            <a:off x="3733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7"/>
          <p:cNvSpPr/>
          <p:nvPr/>
        </p:nvSpPr>
        <p:spPr>
          <a:xfrm>
            <a:off x="335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7"/>
          <p:cNvSpPr/>
          <p:nvPr/>
        </p:nvSpPr>
        <p:spPr>
          <a:xfrm>
            <a:off x="2971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7"/>
          <p:cNvSpPr/>
          <p:nvPr/>
        </p:nvSpPr>
        <p:spPr>
          <a:xfrm>
            <a:off x="259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7"/>
          <p:cNvSpPr/>
          <p:nvPr/>
        </p:nvSpPr>
        <p:spPr>
          <a:xfrm>
            <a:off x="2209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7"/>
          <p:cNvSpPr/>
          <p:nvPr/>
        </p:nvSpPr>
        <p:spPr>
          <a:xfrm>
            <a:off x="1524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7"/>
          <p:cNvSpPr/>
          <p:nvPr/>
        </p:nvSpPr>
        <p:spPr>
          <a:xfrm>
            <a:off x="144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7"/>
          <p:cNvSpPr/>
          <p:nvPr/>
        </p:nvSpPr>
        <p:spPr>
          <a:xfrm>
            <a:off x="4495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7"/>
          <p:cNvSpPr/>
          <p:nvPr/>
        </p:nvSpPr>
        <p:spPr>
          <a:xfrm>
            <a:off x="594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7"/>
          <p:cNvSpPr/>
          <p:nvPr/>
        </p:nvSpPr>
        <p:spPr>
          <a:xfrm>
            <a:off x="55930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7"/>
          <p:cNvSpPr/>
          <p:nvPr/>
        </p:nvSpPr>
        <p:spPr>
          <a:xfrm>
            <a:off x="6705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7"/>
          <p:cNvSpPr/>
          <p:nvPr/>
        </p:nvSpPr>
        <p:spPr>
          <a:xfrm>
            <a:off x="8991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7"/>
          <p:cNvSpPr/>
          <p:nvPr/>
        </p:nvSpPr>
        <p:spPr>
          <a:xfrm>
            <a:off x="525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8610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7"/>
          <p:cNvSpPr/>
          <p:nvPr/>
        </p:nvSpPr>
        <p:spPr>
          <a:xfrm>
            <a:off x="8229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7"/>
          <p:cNvSpPr/>
          <p:nvPr/>
        </p:nvSpPr>
        <p:spPr>
          <a:xfrm>
            <a:off x="7848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7467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7086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487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7"/>
          <p:cNvSpPr/>
          <p:nvPr/>
        </p:nvSpPr>
        <p:spPr>
          <a:xfrm>
            <a:off x="6324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7"/>
          <p:cNvSpPr/>
          <p:nvPr/>
        </p:nvSpPr>
        <p:spPr>
          <a:xfrm>
            <a:off x="9372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7"/>
          <p:cNvSpPr/>
          <p:nvPr/>
        </p:nvSpPr>
        <p:spPr>
          <a:xfrm>
            <a:off x="1097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7"/>
          <p:cNvSpPr/>
          <p:nvPr/>
        </p:nvSpPr>
        <p:spPr>
          <a:xfrm>
            <a:off x="10622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7"/>
          <p:cNvSpPr/>
          <p:nvPr/>
        </p:nvSpPr>
        <p:spPr>
          <a:xfrm>
            <a:off x="1181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7"/>
          <p:cNvSpPr/>
          <p:nvPr/>
        </p:nvSpPr>
        <p:spPr>
          <a:xfrm>
            <a:off x="1021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7"/>
          <p:cNvSpPr/>
          <p:nvPr/>
        </p:nvSpPr>
        <p:spPr>
          <a:xfrm>
            <a:off x="975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7"/>
          <p:cNvSpPr/>
          <p:nvPr/>
        </p:nvSpPr>
        <p:spPr>
          <a:xfrm>
            <a:off x="11430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7"/>
          <p:cNvSpPr/>
          <p:nvPr/>
        </p:nvSpPr>
        <p:spPr>
          <a:xfrm>
            <a:off x="114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7"/>
          <p:cNvSpPr/>
          <p:nvPr/>
        </p:nvSpPr>
        <p:spPr>
          <a:xfrm>
            <a:off x="7924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7"/>
          <p:cNvSpPr/>
          <p:nvPr/>
        </p:nvSpPr>
        <p:spPr>
          <a:xfrm>
            <a:off x="1905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7"/>
          <p:cNvSpPr/>
          <p:nvPr/>
        </p:nvSpPr>
        <p:spPr>
          <a:xfrm>
            <a:off x="4191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7"/>
          <p:cNvSpPr/>
          <p:nvPr/>
        </p:nvSpPr>
        <p:spPr>
          <a:xfrm>
            <a:off x="4572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7"/>
          <p:cNvSpPr/>
          <p:nvPr/>
        </p:nvSpPr>
        <p:spPr>
          <a:xfrm>
            <a:off x="3810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7"/>
          <p:cNvSpPr/>
          <p:nvPr/>
        </p:nvSpPr>
        <p:spPr>
          <a:xfrm>
            <a:off x="3429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7"/>
          <p:cNvSpPr/>
          <p:nvPr/>
        </p:nvSpPr>
        <p:spPr>
          <a:xfrm>
            <a:off x="3048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7"/>
          <p:cNvSpPr/>
          <p:nvPr/>
        </p:nvSpPr>
        <p:spPr>
          <a:xfrm>
            <a:off x="2667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7"/>
          <p:cNvSpPr/>
          <p:nvPr/>
        </p:nvSpPr>
        <p:spPr>
          <a:xfrm>
            <a:off x="2286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7"/>
          <p:cNvSpPr/>
          <p:nvPr/>
        </p:nvSpPr>
        <p:spPr>
          <a:xfrm>
            <a:off x="9144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7"/>
          <p:cNvSpPr/>
          <p:nvPr/>
        </p:nvSpPr>
        <p:spPr>
          <a:xfrm>
            <a:off x="152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7"/>
          <p:cNvSpPr/>
          <p:nvPr/>
        </p:nvSpPr>
        <p:spPr>
          <a:xfrm>
            <a:off x="4572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7"/>
          <p:cNvSpPr/>
          <p:nvPr/>
        </p:nvSpPr>
        <p:spPr>
          <a:xfrm>
            <a:off x="601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7"/>
          <p:cNvSpPr/>
          <p:nvPr/>
        </p:nvSpPr>
        <p:spPr>
          <a:xfrm>
            <a:off x="56692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7"/>
          <p:cNvSpPr/>
          <p:nvPr/>
        </p:nvSpPr>
        <p:spPr>
          <a:xfrm>
            <a:off x="6781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7"/>
          <p:cNvSpPr/>
          <p:nvPr/>
        </p:nvSpPr>
        <p:spPr>
          <a:xfrm>
            <a:off x="9067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7"/>
          <p:cNvSpPr/>
          <p:nvPr/>
        </p:nvSpPr>
        <p:spPr>
          <a:xfrm>
            <a:off x="533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p:nvPr/>
        </p:nvSpPr>
        <p:spPr>
          <a:xfrm>
            <a:off x="8686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a:off x="8305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p:nvPr/>
        </p:nvSpPr>
        <p:spPr>
          <a:xfrm>
            <a:off x="7924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7"/>
          <p:cNvSpPr/>
          <p:nvPr/>
        </p:nvSpPr>
        <p:spPr>
          <a:xfrm>
            <a:off x="7543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7162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a:off x="495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7"/>
          <p:cNvSpPr/>
          <p:nvPr/>
        </p:nvSpPr>
        <p:spPr>
          <a:xfrm>
            <a:off x="640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7"/>
          <p:cNvSpPr/>
          <p:nvPr/>
        </p:nvSpPr>
        <p:spPr>
          <a:xfrm>
            <a:off x="9448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7"/>
          <p:cNvSpPr/>
          <p:nvPr/>
        </p:nvSpPr>
        <p:spPr>
          <a:xfrm>
            <a:off x="10896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p:nvPr/>
        </p:nvSpPr>
        <p:spPr>
          <a:xfrm>
            <a:off x="105460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7"/>
          <p:cNvSpPr/>
          <p:nvPr/>
        </p:nvSpPr>
        <p:spPr>
          <a:xfrm>
            <a:off x="11658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p:nvPr/>
        </p:nvSpPr>
        <p:spPr>
          <a:xfrm>
            <a:off x="1021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p:nvPr/>
        </p:nvSpPr>
        <p:spPr>
          <a:xfrm>
            <a:off x="982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7"/>
          <p:cNvSpPr/>
          <p:nvPr/>
        </p:nvSpPr>
        <p:spPr>
          <a:xfrm>
            <a:off x="11277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57"/>
          <p:cNvPicPr preferRelativeResize="0"/>
          <p:nvPr/>
        </p:nvPicPr>
        <p:blipFill>
          <a:blip r:embed="rId4">
            <a:alphaModFix/>
          </a:blip>
          <a:stretch>
            <a:fillRect/>
          </a:stretch>
        </p:blipFill>
        <p:spPr>
          <a:xfrm>
            <a:off x="10528457" y="76195"/>
            <a:ext cx="1681150" cy="1681150"/>
          </a:xfrm>
          <a:prstGeom prst="rect">
            <a:avLst/>
          </a:prstGeom>
          <a:noFill/>
          <a:ln>
            <a:noFill/>
          </a:ln>
        </p:spPr>
      </p:pic>
      <p:sp>
        <p:nvSpPr>
          <p:cNvPr id="511" name="Google Shape;511;p57"/>
          <p:cNvSpPr/>
          <p:nvPr/>
        </p:nvSpPr>
        <p:spPr>
          <a:xfrm>
            <a:off x="11963400" y="4732975"/>
            <a:ext cx="246200" cy="1169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7"/>
          <p:cNvSpPr/>
          <p:nvPr/>
        </p:nvSpPr>
        <p:spPr>
          <a:xfrm>
            <a:off x="119634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72"/>
        <p:cNvGrpSpPr/>
        <p:nvPr/>
      </p:nvGrpSpPr>
      <p:grpSpPr>
        <a:xfrm>
          <a:off x="0" y="0"/>
          <a:ext cx="0" cy="0"/>
          <a:chOff x="0" y="0"/>
          <a:chExt cx="0" cy="0"/>
        </a:xfrm>
      </p:grpSpPr>
      <p:grpSp>
        <p:nvGrpSpPr>
          <p:cNvPr id="178" name="Group 116">
            <a:extLst>
              <a:ext uri="{FF2B5EF4-FFF2-40B4-BE49-F238E27FC236}">
                <a16:creationId xmlns:a16="http://schemas.microsoft.com/office/drawing/2014/main" id="{DD58CC35-7270-4AD2-8792-2D2E934CD6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8" name="Freeform 6">
              <a:extLst>
                <a:ext uri="{FF2B5EF4-FFF2-40B4-BE49-F238E27FC236}">
                  <a16:creationId xmlns:a16="http://schemas.microsoft.com/office/drawing/2014/main" id="{03BC05D6-945D-49D6-AD12-785A6998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9" name="Freeform 7">
              <a:extLst>
                <a:ext uri="{FF2B5EF4-FFF2-40B4-BE49-F238E27FC236}">
                  <a16:creationId xmlns:a16="http://schemas.microsoft.com/office/drawing/2014/main" id="{6A42BEE3-F173-4D31-9A98-D9577034A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0" name="Freeform 9">
              <a:extLst>
                <a:ext uri="{FF2B5EF4-FFF2-40B4-BE49-F238E27FC236}">
                  <a16:creationId xmlns:a16="http://schemas.microsoft.com/office/drawing/2014/main" id="{BD131322-78B2-4EAC-961C-DC16216EC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1" name="Freeform 10">
              <a:extLst>
                <a:ext uri="{FF2B5EF4-FFF2-40B4-BE49-F238E27FC236}">
                  <a16:creationId xmlns:a16="http://schemas.microsoft.com/office/drawing/2014/main" id="{5A685BC6-9921-44E3-86D9-D15AB6393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2" name="Freeform 11">
              <a:extLst>
                <a:ext uri="{FF2B5EF4-FFF2-40B4-BE49-F238E27FC236}">
                  <a16:creationId xmlns:a16="http://schemas.microsoft.com/office/drawing/2014/main" id="{99E9A136-C426-4D4A-9ACE-AA69BB7FD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23" name="Freeform 12">
              <a:extLst>
                <a:ext uri="{FF2B5EF4-FFF2-40B4-BE49-F238E27FC236}">
                  <a16:creationId xmlns:a16="http://schemas.microsoft.com/office/drawing/2014/main" id="{D55B2D10-C6DF-4033-940F-915CFDAE5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3" name="Google Shape;173;p22"/>
          <p:cNvSpPr txBox="1">
            <a:spLocks noGrp="1"/>
          </p:cNvSpPr>
          <p:nvPr>
            <p:ph type="title"/>
          </p:nvPr>
        </p:nvSpPr>
        <p:spPr>
          <a:xfrm>
            <a:off x="2486025" y="243324"/>
            <a:ext cx="7259108" cy="662609"/>
          </a:xfrm>
          <a:prstGeom prst="rect">
            <a:avLst/>
          </a:prstGeom>
        </p:spPr>
        <p:txBody>
          <a:bodyPr spcFirstLastPara="1" vert="horz" lIns="91440" tIns="45720" rIns="91440" bIns="45720" rtlCol="0" anchor="t" anchorCtr="0">
            <a:normAutofit/>
          </a:bodyPr>
          <a:lstStyle/>
          <a:p>
            <a:pPr marL="0" lvl="0" indent="0" algn="l">
              <a:spcAft>
                <a:spcPts val="0"/>
              </a:spcAft>
            </a:pPr>
            <a:r>
              <a:rPr lang="en-US" sz="3600" b="1" kern="1200" cap="none" dirty="0">
                <a:ln w="3175" cmpd="sng">
                  <a:noFill/>
                </a:ln>
                <a:solidFill>
                  <a:schemeClr val="tx1"/>
                </a:solidFill>
                <a:effectLst/>
                <a:latin typeface="+mj-lt"/>
                <a:ea typeface="+mj-ea"/>
                <a:cs typeface="+mj-cs"/>
              </a:rPr>
              <a:t>Dallas is STILL Dangerous, </a:t>
            </a:r>
            <a:r>
              <a:rPr lang="en-US" sz="3600" b="1" kern="1200" cap="none" dirty="0" err="1">
                <a:ln w="3175" cmpd="sng">
                  <a:noFill/>
                </a:ln>
                <a:solidFill>
                  <a:schemeClr val="tx1"/>
                </a:solidFill>
                <a:effectLst/>
                <a:latin typeface="+mj-lt"/>
                <a:ea typeface="+mj-ea"/>
                <a:cs typeface="+mj-cs"/>
              </a:rPr>
              <a:t>Y’all</a:t>
            </a:r>
            <a:r>
              <a:rPr lang="en-US" sz="3600" b="1" kern="1200" cap="none" dirty="0">
                <a:ln w="3175" cmpd="sng">
                  <a:noFill/>
                </a:ln>
                <a:solidFill>
                  <a:schemeClr val="tx1"/>
                </a:solidFill>
                <a:effectLst/>
                <a:latin typeface="+mj-lt"/>
                <a:ea typeface="+mj-ea"/>
                <a:cs typeface="+mj-cs"/>
              </a:rPr>
              <a:t> </a:t>
            </a:r>
          </a:p>
        </p:txBody>
      </p:sp>
      <p:pic>
        <p:nvPicPr>
          <p:cNvPr id="174" name="Google Shape;174;p22"/>
          <p:cNvPicPr preferRelativeResize="0"/>
          <p:nvPr/>
        </p:nvPicPr>
        <p:blipFill>
          <a:blip r:embed="rId4">
            <a:extLst/>
          </a:blip>
          <a:stretch>
            <a:fillRect/>
          </a:stretch>
        </p:blipFill>
        <p:spPr>
          <a:xfrm>
            <a:off x="6730851" y="1107464"/>
            <a:ext cx="5173282" cy="210307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5" name="Google Shape;175;p22"/>
          <p:cNvPicPr preferRelativeResize="0"/>
          <p:nvPr/>
        </p:nvPicPr>
        <p:blipFill rotWithShape="1">
          <a:blip r:embed="rId5">
            <a:extLst/>
          </a:blip>
          <a:stretch/>
        </p:blipFill>
        <p:spPr>
          <a:xfrm>
            <a:off x="1855743" y="1601212"/>
            <a:ext cx="4307122" cy="29586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6" name="Google Shape;176;p22"/>
          <p:cNvPicPr preferRelativeResize="0"/>
          <p:nvPr/>
        </p:nvPicPr>
        <p:blipFill rotWithShape="1">
          <a:blip r:embed="rId6">
            <a:extLst/>
          </a:blip>
          <a:srcRect t="9436" r="1400"/>
          <a:stretch/>
        </p:blipFill>
        <p:spPr>
          <a:xfrm>
            <a:off x="6764718" y="3988123"/>
            <a:ext cx="4904313" cy="2123083"/>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80"/>
        <p:cNvGrpSpPr/>
        <p:nvPr/>
      </p:nvGrpSpPr>
      <p:grpSpPr>
        <a:xfrm>
          <a:off x="0" y="0"/>
          <a:ext cx="0" cy="0"/>
          <a:chOff x="0" y="0"/>
          <a:chExt cx="0" cy="0"/>
        </a:xfrm>
      </p:grpSpPr>
      <p:grpSp>
        <p:nvGrpSpPr>
          <p:cNvPr id="125" name="Group 12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6"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7"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4" name="Rectangle 19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Google Shape;181;p23"/>
          <p:cNvPicPr preferRelativeResize="0"/>
          <p:nvPr/>
        </p:nvPicPr>
        <p:blipFill rotWithShape="1">
          <a:blip r:embed="rId4">
            <a:extLst/>
          </a:blip>
          <a:srcRect l="18576" r="40278"/>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196" name="Group 19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9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3" name="Google Shape;183;p23"/>
          <p:cNvSpPr txBox="1">
            <a:spLocks noGrp="1"/>
          </p:cNvSpPr>
          <p:nvPr>
            <p:ph type="body" idx="1"/>
          </p:nvPr>
        </p:nvSpPr>
        <p:spPr>
          <a:xfrm>
            <a:off x="505355" y="1940767"/>
            <a:ext cx="5398793" cy="3850433"/>
          </a:xfrm>
          <a:prstGeom prst="rect">
            <a:avLst/>
          </a:prstGeom>
        </p:spPr>
        <p:txBody>
          <a:bodyPr spcFirstLastPara="1" vert="horz" lIns="91440" tIns="45720" rIns="91440" bIns="45720" rtlCol="0" anchor="ctr" anchorCtr="0">
            <a:normAutofit/>
          </a:bodyPr>
          <a:lstStyle/>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Dataset downloaded from City of Dallas website</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Contains Incidents beginning June 1, 2014 to current-date </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Started with 100 columns, 600,000 rows of data</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Cleaned dataset to 2018 incidents alone, deleted surplus columns and were left with ~30 columns and 100,000 rows</a:t>
            </a:r>
          </a:p>
        </p:txBody>
      </p:sp>
      <p:pic>
        <p:nvPicPr>
          <p:cNvPr id="184" name="Google Shape;184;p23"/>
          <p:cNvPicPr preferRelativeResize="0"/>
          <p:nvPr/>
        </p:nvPicPr>
        <p:blipFill>
          <a:blip r:embed="rId5">
            <a:alphaModFix/>
          </a:blip>
          <a:stretch>
            <a:fillRect/>
          </a:stretch>
        </p:blipFill>
        <p:spPr>
          <a:xfrm>
            <a:off x="10683250" y="76200"/>
            <a:ext cx="1432553" cy="1188722"/>
          </a:xfrm>
          <a:prstGeom prst="rect">
            <a:avLst/>
          </a:prstGeom>
          <a:noFill/>
          <a:ln>
            <a:noFill/>
          </a:ln>
        </p:spPr>
      </p:pic>
      <p:sp>
        <p:nvSpPr>
          <p:cNvPr id="31" name="Google Shape;173;p22">
            <a:extLst>
              <a:ext uri="{FF2B5EF4-FFF2-40B4-BE49-F238E27FC236}">
                <a16:creationId xmlns:a16="http://schemas.microsoft.com/office/drawing/2014/main" id="{EF6E5294-467F-4A85-B071-A015E2F63229}"/>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5" name="Google Shape;173;p22">
            <a:extLst>
              <a:ext uri="{FF2B5EF4-FFF2-40B4-BE49-F238E27FC236}">
                <a16:creationId xmlns:a16="http://schemas.microsoft.com/office/drawing/2014/main" id="{9E3E6607-47DF-4725-8BA6-124F97173741}"/>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Questions</a:t>
            </a:r>
          </a:p>
        </p:txBody>
      </p:sp>
      <p:sp>
        <p:nvSpPr>
          <p:cNvPr id="189" name="Google Shape;189;p24"/>
          <p:cNvSpPr txBox="1">
            <a:spLocks noGrp="1"/>
          </p:cNvSpPr>
          <p:nvPr>
            <p:ph idx="1"/>
          </p:nvPr>
        </p:nvSpPr>
        <p:spPr>
          <a:xfrm>
            <a:off x="1940767" y="1390261"/>
            <a:ext cx="9562256" cy="3144417"/>
          </a:xfrm>
          <a:prstGeom prst="rect">
            <a:avLst/>
          </a:prstGeom>
        </p:spPr>
        <p:txBody>
          <a:bodyPr spcFirstLastPara="1" wrap="square" lIns="91425" tIns="45700" rIns="91425" bIns="45700" anchor="t" anchorCtr="0">
            <a:noAutofit/>
          </a:bodyPr>
          <a:lstStyle/>
          <a:p>
            <a:pPr marL="457200" lvl="0" indent="-342900" algn="l" rtl="0">
              <a:lnSpc>
                <a:spcPct val="250000"/>
              </a:lnSpc>
              <a:spcBef>
                <a:spcPts val="1000"/>
              </a:spcBef>
              <a:spcAft>
                <a:spcPts val="0"/>
              </a:spcAft>
              <a:buSzPts val="1800"/>
              <a:buChar char="●"/>
            </a:pPr>
            <a:r>
              <a:rPr lang="en-US" dirty="0"/>
              <a:t>Where is crime concentrated in Dallas?</a:t>
            </a:r>
            <a:endParaRPr dirty="0"/>
          </a:p>
          <a:p>
            <a:pPr marL="457200" lvl="0" indent="-342900" algn="l" rtl="0">
              <a:lnSpc>
                <a:spcPct val="250000"/>
              </a:lnSpc>
              <a:spcBef>
                <a:spcPts val="0"/>
              </a:spcBef>
              <a:spcAft>
                <a:spcPts val="0"/>
              </a:spcAft>
              <a:buSzPts val="1800"/>
              <a:buChar char="●"/>
            </a:pPr>
            <a:r>
              <a:rPr lang="en-US" dirty="0"/>
              <a:t>What are the response rates of the Dallas Police Department?</a:t>
            </a:r>
            <a:endParaRPr dirty="0"/>
          </a:p>
          <a:p>
            <a:pPr marL="457200" lvl="0" indent="-342900" algn="l" rtl="0">
              <a:lnSpc>
                <a:spcPct val="250000"/>
              </a:lnSpc>
              <a:spcBef>
                <a:spcPts val="0"/>
              </a:spcBef>
              <a:spcAft>
                <a:spcPts val="0"/>
              </a:spcAft>
              <a:buSzPts val="1800"/>
              <a:buChar char="●"/>
            </a:pPr>
            <a:r>
              <a:rPr lang="en-US" dirty="0"/>
              <a:t>Which is the most vulnerable section of Dallas society?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a:picLocks noChangeAspect="1"/>
          </p:cNvPicPr>
          <p:nvPr/>
        </p:nvPicPr>
        <p:blipFill>
          <a:blip r:embed="rId3">
            <a:alphaModFix/>
          </a:blip>
          <a:stretch>
            <a:fillRect/>
          </a:stretch>
        </p:blipFill>
        <p:spPr>
          <a:xfrm>
            <a:off x="2664177" y="1385543"/>
            <a:ext cx="8918238" cy="5029200"/>
          </a:xfrm>
          <a:prstGeom prst="rect">
            <a:avLst/>
          </a:prstGeom>
          <a:ln>
            <a:noFill/>
          </a:ln>
          <a:effectLst>
            <a:outerShdw blurRad="190500" algn="tl" rotWithShape="0">
              <a:srgbClr val="000000">
                <a:alpha val="70000"/>
              </a:srgbClr>
            </a:outerShdw>
          </a:effectLst>
        </p:spPr>
      </p:pic>
      <p:sp>
        <p:nvSpPr>
          <p:cNvPr id="196" name="Google Shape;196;p25"/>
          <p:cNvSpPr txBox="1"/>
          <p:nvPr/>
        </p:nvSpPr>
        <p:spPr>
          <a:xfrm>
            <a:off x="1671750" y="500000"/>
            <a:ext cx="8848500" cy="84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p>
        </p:txBody>
      </p:sp>
      <p:sp>
        <p:nvSpPr>
          <p:cNvPr id="4" name="Google Shape;173;p22">
            <a:extLst>
              <a:ext uri="{FF2B5EF4-FFF2-40B4-BE49-F238E27FC236}">
                <a16:creationId xmlns:a16="http://schemas.microsoft.com/office/drawing/2014/main" id="{96E515A4-3AFC-4C30-9380-F499203C2E1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Top 10 Police Incidents by Month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00"/>
        <p:cNvGrpSpPr/>
        <p:nvPr/>
      </p:nvGrpSpPr>
      <p:grpSpPr>
        <a:xfrm>
          <a:off x="0" y="0"/>
          <a:ext cx="0" cy="0"/>
          <a:chOff x="0" y="0"/>
          <a:chExt cx="0" cy="0"/>
        </a:xfrm>
      </p:grpSpPr>
      <p:grpSp>
        <p:nvGrpSpPr>
          <p:cNvPr id="79" name="Group 7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201" name="Google Shape;201;p26"/>
          <p:cNvPicPr preferRelativeResize="0"/>
          <p:nvPr/>
        </p:nvPicPr>
        <p:blipFill rotWithShape="1">
          <a:blip r:embed="rId4">
            <a:alphaModFix/>
            <a:extLst/>
          </a:blip>
          <a:srcRect r="-1" b="409"/>
          <a:stretch/>
        </p:blipFill>
        <p:spPr>
          <a:xfrm>
            <a:off x="3240087" y="1564781"/>
            <a:ext cx="8485079" cy="4569689"/>
          </a:xfrm>
          <a:prstGeom prst="rect">
            <a:avLst/>
          </a:prstGeom>
          <a:ln>
            <a:noFill/>
          </a:ln>
          <a:effectLst>
            <a:outerShdw blurRad="190500" algn="tl" rotWithShape="0">
              <a:srgbClr val="000000">
                <a:alpha val="70000"/>
              </a:srgbClr>
            </a:outerShdw>
          </a:effectLst>
        </p:spPr>
      </p:pic>
      <p:sp>
        <p:nvSpPr>
          <p:cNvPr id="24" name="Google Shape;173;p22">
            <a:extLst>
              <a:ext uri="{FF2B5EF4-FFF2-40B4-BE49-F238E27FC236}">
                <a16:creationId xmlns:a16="http://schemas.microsoft.com/office/drawing/2014/main" id="{0869FD5B-3431-4044-BA2B-92F57B9D577A}"/>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Top 10 Police Incidents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06"/>
        <p:cNvGrpSpPr/>
        <p:nvPr/>
      </p:nvGrpSpPr>
      <p:grpSpPr>
        <a:xfrm>
          <a:off x="0" y="0"/>
          <a:ext cx="0" cy="0"/>
          <a:chOff x="0" y="0"/>
          <a:chExt cx="0" cy="0"/>
        </a:xfrm>
      </p:grpSpPr>
      <p:grpSp>
        <p:nvGrpSpPr>
          <p:cNvPr id="86" name="Group 85">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7"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8"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9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9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94" name="Rectangle 9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Google Shape;207;p27"/>
          <p:cNvPicPr preferRelativeResize="0"/>
          <p:nvPr/>
        </p:nvPicPr>
        <p:blipFill rotWithShape="1">
          <a:blip r:embed="rId4">
            <a:extLst/>
          </a:blip>
          <a:srcRect l="8831" r="7238" b="-1"/>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96" name="Group 9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9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8"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9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09" name="Google Shape;209;p27"/>
          <p:cNvSpPr txBox="1">
            <a:spLocks noGrp="1"/>
          </p:cNvSpPr>
          <p:nvPr>
            <p:ph type="body" idx="1"/>
          </p:nvPr>
        </p:nvSpPr>
        <p:spPr>
          <a:xfrm>
            <a:off x="643468" y="1459636"/>
            <a:ext cx="5260680" cy="3124201"/>
          </a:xfrm>
          <a:prstGeom prst="rect">
            <a:avLst/>
          </a:prstGeom>
        </p:spPr>
        <p:txBody>
          <a:bodyPr spcFirstLastPara="1" vert="horz" lIns="91440" tIns="45720" rIns="91440" bIns="45720" rtlCol="0" anchor="ctr" anchorCtr="0">
            <a:normAutofit/>
          </a:bodyPr>
          <a:lstStyle/>
          <a:p>
            <a:pPr lvl="0">
              <a:spcBef>
                <a:spcPct val="20000"/>
              </a:spcBef>
              <a:spcAft>
                <a:spcPts val="600"/>
              </a:spcAft>
              <a:buClr>
                <a:schemeClr val="accent1">
                  <a:lumMod val="75000"/>
                </a:schemeClr>
              </a:buClr>
              <a:buSzPct val="145000"/>
              <a:buFont typeface="Arial"/>
              <a:buChar char="•"/>
            </a:pPr>
            <a:r>
              <a:rPr lang="en-US" sz="2400" kern="1200" cap="none" dirty="0">
                <a:solidFill>
                  <a:schemeClr val="tx1"/>
                </a:solidFill>
                <a:effectLst/>
                <a:latin typeface="+mn-lt"/>
                <a:ea typeface="+mn-ea"/>
                <a:cs typeface="+mn-cs"/>
              </a:rPr>
              <a:t>Crime categories that include </a:t>
            </a:r>
            <a:r>
              <a:rPr lang="en-US" sz="2400" dirty="0">
                <a:solidFill>
                  <a:schemeClr val="tx1"/>
                </a:solidFill>
              </a:rPr>
              <a:t>Assault, Homicide </a:t>
            </a:r>
            <a:r>
              <a:rPr lang="en-US" sz="2400" kern="1200" cap="none" dirty="0">
                <a:solidFill>
                  <a:schemeClr val="tx1"/>
                </a:solidFill>
                <a:effectLst/>
                <a:latin typeface="+mn-lt"/>
                <a:ea typeface="+mn-ea"/>
                <a:cs typeface="+mn-cs"/>
              </a:rPr>
              <a:t>or Robbery</a:t>
            </a:r>
          </a:p>
          <a:p>
            <a:pPr marL="457200" lvl="0" indent="-361950">
              <a:spcBef>
                <a:spcPct val="20000"/>
              </a:spcBef>
              <a:spcAft>
                <a:spcPts val="600"/>
              </a:spcAft>
              <a:buClr>
                <a:schemeClr val="accent1">
                  <a:lumMod val="75000"/>
                </a:schemeClr>
              </a:buClr>
              <a:buSzPct val="145000"/>
              <a:buFont typeface="Arial"/>
              <a:buChar char="•"/>
            </a:pPr>
            <a:r>
              <a:rPr lang="en-US" sz="2400" kern="1200" cap="none" dirty="0">
                <a:solidFill>
                  <a:schemeClr val="tx1"/>
                </a:solidFill>
                <a:effectLst/>
                <a:latin typeface="+mn-lt"/>
                <a:ea typeface="+mn-ea"/>
                <a:cs typeface="+mn-cs"/>
              </a:rPr>
              <a:t>This subset has just under 15,000 records from 2018</a:t>
            </a:r>
          </a:p>
        </p:txBody>
      </p:sp>
      <p:sp>
        <p:nvSpPr>
          <p:cNvPr id="23" name="Google Shape;173;p22">
            <a:extLst>
              <a:ext uri="{FF2B5EF4-FFF2-40B4-BE49-F238E27FC236}">
                <a16:creationId xmlns:a16="http://schemas.microsoft.com/office/drawing/2014/main" id="{0B36215C-BB20-4A92-86FF-CC66C0C7EA6E}"/>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 Violent  Crimes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2259</Words>
  <Application>Microsoft Office PowerPoint</Application>
  <PresentationFormat>Widescreen</PresentationFormat>
  <Paragraphs>246</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Roboto</vt:lpstr>
      <vt:lpstr>Century Gothic</vt:lpstr>
      <vt:lpstr>Roboto Light</vt:lpstr>
      <vt:lpstr>Helvetica Neue</vt:lpstr>
      <vt:lpstr>Corbel</vt:lpstr>
      <vt:lpstr>Ultra</vt:lpstr>
      <vt:lpstr>Wingdings</vt:lpstr>
      <vt:lpstr>Parallax</vt:lpstr>
      <vt:lpstr>PowerPoint Presentation</vt:lpstr>
      <vt:lpstr>Presentation Overview</vt:lpstr>
      <vt:lpstr>56 Years Ago...</vt:lpstr>
      <vt:lpstr>Dallas is STILL Dangerous, Y’all </vt:lpstr>
      <vt:lpstr>PowerPoint Presentation</vt:lpstr>
      <vt:lpstr>PowerPoint Presentation</vt:lpstr>
      <vt:lpstr>Top 10 Police Incidents by Month</vt:lpstr>
      <vt:lpstr>Top 10 Police Incidents</vt:lpstr>
      <vt:lpstr> Violent  Crimes</vt:lpstr>
      <vt:lpstr>Violent Crime by Month</vt:lpstr>
      <vt:lpstr>Divisions of Dallas</vt:lpstr>
      <vt:lpstr>Total Police Incidents by Division</vt:lpstr>
      <vt:lpstr>Violent Crimes by Division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Viswanathan Subramanian</dc:creator>
  <cp:lastModifiedBy>Viswanathan Subramanian</cp:lastModifiedBy>
  <cp:revision>5</cp:revision>
  <dcterms:created xsi:type="dcterms:W3CDTF">2019-11-03T15:28:19Z</dcterms:created>
  <dcterms:modified xsi:type="dcterms:W3CDTF">2019-11-03T16:26:40Z</dcterms:modified>
</cp:coreProperties>
</file>